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9"/>
  </p:notesMasterIdLst>
  <p:handoutMasterIdLst>
    <p:handoutMasterId r:id="rId70"/>
  </p:handout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9" r:id="rId14"/>
    <p:sldId id="280" r:id="rId15"/>
    <p:sldId id="281" r:id="rId16"/>
    <p:sldId id="282" r:id="rId17"/>
    <p:sldId id="283" r:id="rId18"/>
    <p:sldId id="284" r:id="rId19"/>
    <p:sldId id="285" r:id="rId20"/>
    <p:sldId id="286" r:id="rId21"/>
    <p:sldId id="287" r:id="rId22"/>
    <p:sldId id="288" r:id="rId23"/>
    <p:sldId id="289" r:id="rId24"/>
    <p:sldId id="268" r:id="rId25"/>
    <p:sldId id="269" r:id="rId26"/>
    <p:sldId id="270" r:id="rId27"/>
    <p:sldId id="271" r:id="rId28"/>
    <p:sldId id="291" r:id="rId29"/>
    <p:sldId id="272" r:id="rId30"/>
    <p:sldId id="273" r:id="rId31"/>
    <p:sldId id="274" r:id="rId32"/>
    <p:sldId id="290" r:id="rId33"/>
    <p:sldId id="275" r:id="rId34"/>
    <p:sldId id="276" r:id="rId35"/>
    <p:sldId id="277" r:id="rId36"/>
    <p:sldId id="337" r:id="rId37"/>
    <p:sldId id="292" r:id="rId38"/>
    <p:sldId id="301" r:id="rId39"/>
    <p:sldId id="302" r:id="rId40"/>
    <p:sldId id="303" r:id="rId41"/>
    <p:sldId id="305" r:id="rId42"/>
    <p:sldId id="304" r:id="rId43"/>
    <p:sldId id="334" r:id="rId44"/>
    <p:sldId id="333" r:id="rId45"/>
    <p:sldId id="306" r:id="rId46"/>
    <p:sldId id="324" r:id="rId47"/>
    <p:sldId id="293" r:id="rId48"/>
    <p:sldId id="308" r:id="rId49"/>
    <p:sldId id="329" r:id="rId50"/>
    <p:sldId id="309" r:id="rId51"/>
    <p:sldId id="310" r:id="rId52"/>
    <p:sldId id="311" r:id="rId53"/>
    <p:sldId id="312" r:id="rId54"/>
    <p:sldId id="313" r:id="rId55"/>
    <p:sldId id="314" r:id="rId56"/>
    <p:sldId id="335" r:id="rId57"/>
    <p:sldId id="315" r:id="rId58"/>
    <p:sldId id="317" r:id="rId59"/>
    <p:sldId id="323" r:id="rId60"/>
    <p:sldId id="331" r:id="rId61"/>
    <p:sldId id="332" r:id="rId62"/>
    <p:sldId id="318" r:id="rId63"/>
    <p:sldId id="325" r:id="rId64"/>
    <p:sldId id="326" r:id="rId65"/>
    <p:sldId id="327" r:id="rId66"/>
    <p:sldId id="336" r:id="rId67"/>
    <p:sldId id="278" r:id="rId68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1D9323"/>
    <a:srgbClr val="F6D0F7"/>
    <a:srgbClr val="FFFF0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868" autoAdjust="0"/>
    <p:restoredTop sz="94660"/>
  </p:normalViewPr>
  <p:slideViewPr>
    <p:cSldViewPr>
      <p:cViewPr varScale="1">
        <p:scale>
          <a:sx n="81" d="100"/>
          <a:sy n="81" d="100"/>
        </p:scale>
        <p:origin x="786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513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F050A3-D08A-49AC-8E82-BC128C0373ED}" type="datetimeFigureOut">
              <a:rPr lang="th-TH" smtClean="0"/>
              <a:pPr/>
              <a:t>02/10/61</a:t>
            </a:fld>
            <a:endParaRPr lang="th-TH"/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2C3248-C702-4D90-A12D-544DAADC1774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83234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F25CA6-B470-4AD9-A01E-B262DE1B0C94}" type="datetimeFigureOut">
              <a:rPr lang="th-TH" smtClean="0"/>
              <a:t>02/10/61</a:t>
            </a:fld>
            <a:endParaRPr lang="th-TH"/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BD06BF-A23D-41EC-B24F-6F1CF18F5BF0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2592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BD06BF-A23D-41EC-B24F-6F1CF18F5BF0}" type="slidenum">
              <a:rPr lang="th-TH" smtClean="0"/>
              <a:t>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273949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BD06BF-A23D-41EC-B24F-6F1CF18F5BF0}" type="slidenum">
              <a:rPr lang="th-TH" smtClean="0"/>
              <a:t>50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46633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C6437-1D44-49E4-A8CF-DE23EEBC61C0}" type="datetimeFigureOut">
              <a:rPr lang="th-TH" smtClean="0"/>
              <a:pPr/>
              <a:t>02/10/61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C3623-A521-46D1-84E5-2DA1CE17A4A6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C6437-1D44-49E4-A8CF-DE23EEBC61C0}" type="datetimeFigureOut">
              <a:rPr lang="th-TH" smtClean="0"/>
              <a:pPr/>
              <a:t>02/10/61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C3623-A521-46D1-84E5-2DA1CE17A4A6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C6437-1D44-49E4-A8CF-DE23EEBC61C0}" type="datetimeFigureOut">
              <a:rPr lang="th-TH" smtClean="0"/>
              <a:pPr/>
              <a:t>02/10/61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C3623-A521-46D1-84E5-2DA1CE17A4A6}" type="slidenum">
              <a:rPr lang="th-TH" smtClean="0"/>
              <a:pPr/>
              <a:t>‹#›</a:t>
            </a:fld>
            <a:endParaRPr lang="th-TH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C6437-1D44-49E4-A8CF-DE23EEBC61C0}" type="datetimeFigureOut">
              <a:rPr lang="th-TH" smtClean="0"/>
              <a:pPr/>
              <a:t>02/10/61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C3623-A521-46D1-84E5-2DA1CE17A4A6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C6437-1D44-49E4-A8CF-DE23EEBC61C0}" type="datetimeFigureOut">
              <a:rPr lang="th-TH" smtClean="0"/>
              <a:pPr/>
              <a:t>02/10/61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C3623-A521-46D1-84E5-2DA1CE17A4A6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C6437-1D44-49E4-A8CF-DE23EEBC61C0}" type="datetimeFigureOut">
              <a:rPr lang="th-TH" smtClean="0"/>
              <a:pPr/>
              <a:t>02/10/61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C3623-A521-46D1-84E5-2DA1CE17A4A6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C6437-1D44-49E4-A8CF-DE23EEBC61C0}" type="datetimeFigureOut">
              <a:rPr lang="th-TH" smtClean="0"/>
              <a:pPr/>
              <a:t>02/10/61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C3623-A521-46D1-84E5-2DA1CE17A4A6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C6437-1D44-49E4-A8CF-DE23EEBC61C0}" type="datetimeFigureOut">
              <a:rPr lang="th-TH" smtClean="0"/>
              <a:pPr/>
              <a:t>02/10/61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C3623-A521-46D1-84E5-2DA1CE17A4A6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C6437-1D44-49E4-A8CF-DE23EEBC61C0}" type="datetimeFigureOut">
              <a:rPr lang="th-TH" smtClean="0"/>
              <a:pPr/>
              <a:t>02/10/61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C3623-A521-46D1-84E5-2DA1CE17A4A6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C6437-1D44-49E4-A8CF-DE23EEBC61C0}" type="datetimeFigureOut">
              <a:rPr lang="th-TH" smtClean="0"/>
              <a:pPr/>
              <a:t>02/10/61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C3623-A521-46D1-84E5-2DA1CE17A4A6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C6437-1D44-49E4-A8CF-DE23EEBC61C0}" type="datetimeFigureOut">
              <a:rPr lang="th-TH" smtClean="0"/>
              <a:pPr/>
              <a:t>02/10/61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C3623-A521-46D1-84E5-2DA1CE17A4A6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234C6437-1D44-49E4-A8CF-DE23EEBC61C0}" type="datetimeFigureOut">
              <a:rPr lang="th-TH" smtClean="0"/>
              <a:pPr/>
              <a:t>02/10/61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28DC3623-A521-46D1-84E5-2DA1CE17A4A6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&#3585;&#3634;&#3619;&#3629;&#3609;&#3640;&#3617;&#3633;&#3605;&#3636;&#3649;&#3585;&#3657;&#3652;&#3586;&#3648;&#3611;&#3621;&#3637;&#3656;&#3618;&#3609;&#3649;&#3611;&#3621;&#3591;&#3626;&#3633;&#3597;&#3597;&#3634;&#3610;119.pdf" TargetMode="Externa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&#3591;&#3634;&#3609;&#3585;&#3656;&#3629;&#3626;&#3619;&#3657;&#3634;&#3591;/0&#3648;&#3629;&#3585;&#3626;&#3634;&#3619;&#3586;&#3657;&#3629;&#3617;&#3641;&#3621;/1&#3585;&#3634;&#3619;&#3585;&#3656;&#3629;&#3626;&#3619;&#3657;&#3634;&#3591;&#3649;&#3621;&#3632;&#3588;&#3623;&#3610;&#3588;&#3640;&#3617;&#3591;&#3634;&#3609;.doc" TargetMode="Externa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&#3591;&#3634;&#3609;&#3585;&#3656;&#3629;&#3626;&#3619;&#3657;&#3634;&#3591;/0&#3648;&#3629;&#3585;&#3626;&#3634;&#3619;&#3586;&#3657;&#3629;&#3617;&#3641;&#3621;/1&#3585;&#3634;&#3619;&#3585;&#3656;&#3629;&#3626;&#3619;&#3657;&#3634;&#3591;&#3649;&#3621;&#3632;&#3588;&#3623;&#3610;&#3588;&#3640;&#3617;&#3591;&#3634;&#3609;.doc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&#3591;&#3634;&#3609;&#3585;&#3656;&#3629;&#3626;&#3619;&#3657;&#3634;&#3591;/0&#3648;&#3629;&#3585;&#3626;&#3634;&#3619;&#3586;&#3657;&#3629;&#3617;&#3641;&#3621;/1&#3585;&#3634;&#3619;&#3585;&#3656;&#3629;&#3626;&#3619;&#3657;&#3634;&#3591;&#3649;&#3621;&#3632;&#3588;&#3623;&#3610;&#3588;&#3640;&#3617;&#3591;&#3634;&#3609;.doc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&#3591;&#3634;&#3609;&#3585;&#3656;&#3629;&#3626;&#3619;&#3657;&#3634;&#3591;/0&#3648;&#3629;&#3585;&#3626;&#3634;&#3619;&#3586;&#3657;&#3629;&#3617;&#3641;&#3621;/1&#3585;&#3634;&#3619;&#3585;&#3656;&#3629;&#3626;&#3619;&#3657;&#3634;&#3591;&#3649;&#3621;&#3632;&#3588;&#3623;&#3610;&#3588;&#3640;&#3617;&#3591;&#3634;&#3609;.doc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0.emf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1.emf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&#3591;&#3634;&#3609;&#3585;&#3656;&#3629;&#3626;&#3619;&#3657;&#3634;&#3591;/0&#3648;&#3629;&#3585;&#3626;&#3634;&#3619;&#3586;&#3657;&#3629;&#3617;&#3641;&#3621;/1&#3585;&#3634;&#3619;&#3585;&#3656;&#3629;&#3626;&#3619;&#3657;&#3634;&#3591;&#3649;&#3621;&#3632;&#3588;&#3623;&#3610;&#3588;&#3640;&#3617;&#3591;&#3634;&#3609;.doc" TargetMode="Externa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hyperlink" Target="https://www.google.co.th/imgres?imgurl=https://wallpaper.thaiware.com/upload/wallpaper/2014_02/medium/20906_10577_140209125330_Cv.jpg&amp;imgrefurl=https://wallpaper.thaiware.com/download/464150/&amp;docid=ULFC_gdKbzt7PM&amp;tbnid=x42MH26cWbx9sM:&amp;vet=10ahUKEwj3sdGH--nSAhVkLMAKHUPOBpwQMwhHKCYwJg..i&amp;w=640&amp;h=480&amp;bih=805&amp;biw=1600&amp;q=%E0%B8%A3%E0%B8%B9%E0%B8%9B%E0%B8%9E%E0%B8%B7%E0%B9%89%E0%B8%99%E0%B8%AB%E0%B8%A5%E0%B8%B1%E0%B8%87&amp;ved=0ahUKEwj3sdGH--nSAhVkLMAKHUPOBpwQMwhHKCYwJg&amp;iact=mrc&amp;uact=8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928794" y="1142984"/>
            <a:ext cx="5688632" cy="2941498"/>
          </a:xfrm>
        </p:spPr>
        <p:txBody>
          <a:bodyPr>
            <a:noAutofit/>
          </a:bodyPr>
          <a:lstStyle/>
          <a:p>
            <a:r>
              <a:rPr lang="th-TH" sz="6600" b="1" dirty="0" smtClean="0">
                <a:solidFill>
                  <a:schemeClr val="tx1"/>
                </a:solidFill>
              </a:rPr>
              <a:t>การควบคุมงาน</a:t>
            </a:r>
            <a:br>
              <a:rPr lang="th-TH" sz="6600" b="1" dirty="0" smtClean="0">
                <a:solidFill>
                  <a:schemeClr val="tx1"/>
                </a:solidFill>
              </a:rPr>
            </a:br>
            <a:r>
              <a:rPr lang="th-TH" sz="6600" b="1" dirty="0" smtClean="0">
                <a:solidFill>
                  <a:schemeClr val="tx1"/>
                </a:solidFill>
              </a:rPr>
              <a:t>สำหรับ</a:t>
            </a:r>
            <a:br>
              <a:rPr lang="th-TH" sz="6600" b="1" dirty="0" smtClean="0">
                <a:solidFill>
                  <a:schemeClr val="tx1"/>
                </a:solidFill>
              </a:rPr>
            </a:br>
            <a:r>
              <a:rPr lang="th-TH" sz="6600" b="1" dirty="0" smtClean="0">
                <a:solidFill>
                  <a:schemeClr val="tx1"/>
                </a:solidFill>
              </a:rPr>
              <a:t>งานบำรุงรักษาทางหลวง</a:t>
            </a:r>
            <a:endParaRPr lang="th-TH" sz="6600" b="1" dirty="0">
              <a:solidFill>
                <a:schemeClr val="tx1"/>
              </a:solidFill>
            </a:endParaRP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3923928" y="5157192"/>
            <a:ext cx="4968552" cy="737095"/>
          </a:xfrm>
        </p:spPr>
        <p:txBody>
          <a:bodyPr>
            <a:normAutofit/>
          </a:bodyPr>
          <a:lstStyle/>
          <a:p>
            <a:r>
              <a:rPr lang="th-TH" sz="3200" dirty="0" smtClean="0">
                <a:solidFill>
                  <a:schemeClr val="tx1"/>
                </a:solidFill>
              </a:rPr>
              <a:t>สำนักงานทางหลวงที่ 15(ประจวบคีรีขันธ์)</a:t>
            </a:r>
            <a:endParaRPr lang="th-TH" sz="3200" dirty="0">
              <a:solidFill>
                <a:schemeClr val="tx1"/>
              </a:solidFill>
            </a:endParaRPr>
          </a:p>
        </p:txBody>
      </p:sp>
      <p:pic>
        <p:nvPicPr>
          <p:cNvPr id="15362" name="Picture 2" descr="C:\Users\admin\Desktop\เพาเวอร์พ้อย\image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5572117"/>
            <a:ext cx="1285883" cy="12858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07521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คำบรรยายภาพแบบลูกศรลง 4"/>
          <p:cNvSpPr/>
          <p:nvPr/>
        </p:nvSpPr>
        <p:spPr>
          <a:xfrm>
            <a:off x="428596" y="285728"/>
            <a:ext cx="8215313" cy="2286000"/>
          </a:xfrm>
          <a:prstGeom prst="downArrow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FreesiaUPC" pitchFamily="34" charset="-34"/>
              </a:rPr>
              <a:t>ในวันกำหนดลงมือทำการของผู้รับจ้างตามสัญญา และ วันถึงกำหนดส่งมอบงานแต่ละงวด</a:t>
            </a:r>
            <a:endParaRPr kumimoji="0" lang="th-TH" sz="3200" b="0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FreesiaUPC" pitchFamily="34" charset="-34"/>
            </a:endParaRPr>
          </a:p>
        </p:txBody>
      </p:sp>
      <p:sp>
        <p:nvSpPr>
          <p:cNvPr id="9" name="สี่เหลี่ยมมุมมน 5">
            <a:extLst>
              <a:ext uri="{FF2B5EF4-FFF2-40B4-BE49-F238E27FC236}">
                <a16:creationId xmlns="" xmlns:a16="http://schemas.microsoft.com/office/drawing/2014/main" id="{CB754CE4-D3F6-4F80-AFC3-C8A2E5C5603E}"/>
              </a:ext>
            </a:extLst>
          </p:cNvPr>
          <p:cNvSpPr/>
          <p:nvPr/>
        </p:nvSpPr>
        <p:spPr>
          <a:xfrm>
            <a:off x="428596" y="571480"/>
            <a:ext cx="500063" cy="428625"/>
          </a:xfrm>
          <a:prstGeom prst="roundRect">
            <a:avLst>
              <a:gd name="adj" fmla="val 29034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  <a:endParaRPr kumimoji="0" lang="th-TH" sz="3600" b="0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Calibri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10" name="สี่เหลี่ยมมุมมน 9"/>
          <p:cNvSpPr/>
          <p:nvPr/>
        </p:nvSpPr>
        <p:spPr>
          <a:xfrm>
            <a:off x="500034" y="2571744"/>
            <a:ext cx="8143875" cy="857250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FreesiaUPC" pitchFamily="34" charset="-34"/>
              </a:rPr>
              <a:t>ให้ผู้ควบคุมงาน</a:t>
            </a:r>
            <a:endParaRPr kumimoji="0" lang="th-TH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FreesiaUPC" pitchFamily="34" charset="-34"/>
            </a:endParaRPr>
          </a:p>
        </p:txBody>
      </p:sp>
      <p:sp>
        <p:nvSpPr>
          <p:cNvPr id="11" name="สี่เหลี่ยมมุมมน 10"/>
          <p:cNvSpPr/>
          <p:nvPr/>
        </p:nvSpPr>
        <p:spPr>
          <a:xfrm>
            <a:off x="285750" y="3714750"/>
            <a:ext cx="8429625" cy="2571750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FreesiaUPC" pitchFamily="34" charset="-34"/>
              </a:rPr>
              <a:t>รายงานผลการปฏิบัติงานของผู้รับจ้างว่า เป็นไปตามสัญญาหรือไม่ ?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660066"/>
              </a:buClr>
              <a:buSzTx/>
              <a:buFont typeface="Arial" pitchFamily="34" charset="0"/>
              <a:buChar char="►"/>
              <a:tabLst/>
              <a:defRPr/>
            </a:pP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FreesiaUPC" pitchFamily="34" charset="-34"/>
              </a:rPr>
              <a:t>โดยให้รายงานให้คณะกรรมการตรวจ</a:t>
            </a:r>
            <a:r>
              <a:rPr lang="th-TH" sz="3600" b="1" dirty="0">
                <a:solidFill>
                  <a:srgbClr val="3333CC"/>
                </a:solidFill>
                <a:latin typeface="Times New Roman" pitchFamily="18" charset="0"/>
                <a:cs typeface="FreesiaUPC" pitchFamily="34" charset="-34"/>
              </a:rPr>
              <a:t>รับพัสดุ</a:t>
            </a: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FreesiaUPC" pitchFamily="34" charset="-34"/>
              </a:rPr>
              <a:t>ทราบภายใน ๓ วันทำการ นับแต่วันถึงกำหนด</a:t>
            </a:r>
            <a: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FreesiaUPC" pitchFamily="34" charset="-34"/>
              </a:rPr>
              <a:t>นั้นๆ</a:t>
            </a:r>
            <a:endParaRPr kumimoji="0" lang="th-TH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FreesiaUPC" pitchFamily="34" charset="-34"/>
            </a:endParaRPr>
          </a:p>
        </p:txBody>
      </p:sp>
      <p:pic>
        <p:nvPicPr>
          <p:cNvPr id="6" name="Picture 8">
            <a:extLst>
              <a:ext uri="{FF2B5EF4-FFF2-40B4-BE49-F238E27FC236}">
                <a16:creationId xmlns="" xmlns:a16="http://schemas.microsoft.com/office/drawing/2014/main" id="{F7F76BA1-2C8E-4A09-B39B-53495CBBF8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785926"/>
            <a:ext cx="2325534" cy="1928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52158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สี่เหลี่ยมมุมมน 5"/>
          <p:cNvSpPr/>
          <p:nvPr/>
        </p:nvSpPr>
        <p:spPr>
          <a:xfrm>
            <a:off x="214282" y="214290"/>
            <a:ext cx="8715436" cy="1342479"/>
          </a:xfrm>
          <a:prstGeom prst="roundRect">
            <a:avLst/>
          </a:prstGeom>
          <a:solidFill>
            <a:srgbClr val="0070C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FreesiaUPC" pitchFamily="34" charset="-34"/>
              </a:rPr>
              <a:t>ผู้ควบคุมงานจะต้องไปปฏิบัติหน้าที่ ณ สถานที่ที่ผู้รับจ้างทำงานตามสัญญา</a:t>
            </a:r>
            <a:r>
              <a:rPr kumimoji="0" lang="th-TH" altLang="zh-CN" sz="36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FreesiaUPC" pitchFamily="34" charset="-34"/>
              </a:rPr>
              <a:t>ทุกวัน หรือไม่</a:t>
            </a:r>
            <a:r>
              <a:rPr kumimoji="0" lang="th-TH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FreesiaUPC" pitchFamily="34" charset="-34"/>
              </a:rPr>
              <a:t> 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250031" y="1855787"/>
            <a:ext cx="8643938" cy="45005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rgbClr val="D60093"/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th-TH" altLang="zh-CN" sz="4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FreesiaUPC" pitchFamily="34" charset="-34"/>
              </a:rPr>
              <a:t>การที่จะต้องอยู่ปฏิบัติงานตลอดทั้งวัน</a:t>
            </a:r>
            <a:r>
              <a:rPr kumimoji="0" lang="th-TH" altLang="zh-CN" sz="4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+mn-lt"/>
                <a:ea typeface="+mn-ea"/>
                <a:cs typeface="FreesiaUPC" pitchFamily="34" charset="-34"/>
              </a:rPr>
              <a:t>หรือไม่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th-TH" altLang="zh-CN" sz="3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+mn-lt"/>
                <a:ea typeface="+mn-ea"/>
                <a:cs typeface="FreesiaUPC" pitchFamily="34" charset="-34"/>
              </a:rPr>
              <a:t>ถือ</a:t>
            </a:r>
            <a:r>
              <a:rPr kumimoji="0" lang="th-TH" altLang="zh-CN" sz="3500" b="1" i="0" u="sng" strike="noStrike" kern="1200" cap="none" spc="0" normalizeH="0" baseline="0" noProof="0" dirty="0" smtClean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+mn-lt"/>
                <a:ea typeface="+mn-ea"/>
                <a:cs typeface="FreesiaUPC" pitchFamily="34" charset="-34"/>
              </a:rPr>
              <a:t>เป็นดุลพินิจ</a:t>
            </a:r>
            <a:r>
              <a:rPr kumimoji="0" lang="th-TH" altLang="zh-CN" sz="3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+mn-lt"/>
                <a:ea typeface="+mn-ea"/>
                <a:cs typeface="FreesiaUPC" pitchFamily="34" charset="-34"/>
              </a:rPr>
              <a:t>ของผู้ปฏิบัติงานว่าในขั้นตอนของการทำงานในวันนั้นจำเป็นที่ต้องควบคุม ดูแล ตลอดเวลาการทำงานของผู้รับจ้างหรือไม่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endParaRPr kumimoji="0" lang="th-TH" altLang="zh-CN" sz="3500" b="1" i="0" u="none" strike="noStrike" kern="1200" cap="none" spc="0" normalizeH="0" baseline="0" noProof="0" dirty="0" smtClean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+mn-lt"/>
              <a:ea typeface="+mn-ea"/>
              <a:cs typeface="FreesiaUPC" pitchFamily="34" charset="-34"/>
            </a:endParaRP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/>
              <a:buChar char=""/>
              <a:tabLst/>
              <a:defRPr/>
            </a:pPr>
            <a:endParaRPr kumimoji="0" lang="th-TH" altLang="zh-CN" sz="35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FreesiaUPC" pitchFamily="34" charset="-34"/>
            </a:endParaRP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/>
              <a:buChar char=""/>
              <a:tabLst/>
              <a:defRPr/>
            </a:pPr>
            <a:endParaRPr kumimoji="0" lang="th-TH" altLang="zh-CN" sz="35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FreesiaUPC" pitchFamily="34" charset="-34"/>
            </a:endParaRP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/>
              <a:buChar char=""/>
              <a:tabLst/>
              <a:defRPr/>
            </a:pPr>
            <a:r>
              <a:rPr kumimoji="0" lang="th-TH" altLang="zh-CN" sz="3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FreesiaUPC" pitchFamily="34" charset="-34"/>
              </a:rPr>
              <a:t>ย่อมขึ้นอยู่ที่การใช้ดุลพินิจของส่วนราชการในการมอบหมายงาน  ซึ่งจะต้องคำนึงถึงหน้าที่และความรับผิดชอบตามระเบียบฯ </a:t>
            </a:r>
            <a:endParaRPr kumimoji="0" lang="th-TH" sz="35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FreesiaUPC" pitchFamily="34" charset="-34"/>
            </a:endParaRPr>
          </a:p>
        </p:txBody>
      </p:sp>
      <p:sp>
        <p:nvSpPr>
          <p:cNvPr id="8" name="สี่เหลี่ยมมุมมน 7"/>
          <p:cNvSpPr/>
          <p:nvPr/>
        </p:nvSpPr>
        <p:spPr>
          <a:xfrm>
            <a:off x="285750" y="3645024"/>
            <a:ext cx="8572530" cy="1214437"/>
          </a:xfrm>
          <a:prstGeom prst="roundRect">
            <a:avLst/>
          </a:prstGeom>
          <a:solidFill>
            <a:srgbClr val="FFFFB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FreesiaUPC" pitchFamily="34" charset="-34"/>
              </a:rPr>
              <a:t>หาก</a:t>
            </a:r>
            <a:r>
              <a:rPr lang="th-TH" altLang="zh-CN" sz="3200" b="1" dirty="0">
                <a:solidFill>
                  <a:srgbClr val="C00000"/>
                </a:solidFill>
                <a:latin typeface="Calibri"/>
                <a:ea typeface="宋体" panose="02010600030101010101" pitchFamily="2" charset="-122"/>
                <a:cs typeface="FreesiaUPC" pitchFamily="34" charset="-34"/>
              </a:rPr>
              <a:t>ผู้ควบคุมงาน</a:t>
            </a:r>
            <a:r>
              <a:rPr kumimoji="0" lang="th-TH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FreesiaUPC" pitchFamily="34" charset="-34"/>
              </a:rPr>
              <a:t>ต้องปฏิบัติงานหลายแห่งในวันและเวลาเดียวกัน เพราะเหตุที่ส่วนราชการมีบุคลากรไม่เพียงพอ </a:t>
            </a:r>
          </a:p>
        </p:txBody>
      </p:sp>
    </p:spTree>
    <p:extLst>
      <p:ext uri="{BB962C8B-B14F-4D97-AF65-F5344CB8AC3E}">
        <p14:creationId xmlns:p14="http://schemas.microsoft.com/office/powerpoint/2010/main" val="230752158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กลุ่ม 4"/>
          <p:cNvGrpSpPr/>
          <p:nvPr/>
        </p:nvGrpSpPr>
        <p:grpSpPr>
          <a:xfrm>
            <a:off x="500034" y="285728"/>
            <a:ext cx="8183873" cy="938720"/>
            <a:chOff x="216227" y="143436"/>
            <a:chExt cx="8183873" cy="938720"/>
          </a:xfrm>
        </p:grpSpPr>
        <p:sp>
          <p:nvSpPr>
            <p:cNvPr id="9" name="สี่เหลี่ยมมุมมน 8"/>
            <p:cNvSpPr/>
            <p:nvPr/>
          </p:nvSpPr>
          <p:spPr>
            <a:xfrm>
              <a:off x="287665" y="143436"/>
              <a:ext cx="8112435" cy="88195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สี่เหลี่ยมมุมมน 4"/>
            <p:cNvSpPr/>
            <p:nvPr/>
          </p:nvSpPr>
          <p:spPr>
            <a:xfrm>
              <a:off x="216227" y="286312"/>
              <a:ext cx="8026329" cy="7958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83820" rIns="167640" bIns="83820" numCol="1" spcCol="1270" anchor="ctr" anchorCtr="0">
              <a:noAutofit/>
            </a:bodyPr>
            <a:lstStyle/>
            <a:p>
              <a:pPr lvl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h-TH" sz="4400" b="1" kern="1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ngsana New" pitchFamily="18" charset="-34"/>
                  <a:cs typeface="Angsana New" pitchFamily="18" charset="-34"/>
                </a:rPr>
                <a:t>การแก้ไขสัญญาหรือข้อตกลง  </a:t>
              </a:r>
              <a:r>
                <a:rPr lang="th-TH" sz="3600" b="1" kern="1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ngsana New" pitchFamily="18" charset="-34"/>
                  <a:cs typeface="Angsana New" pitchFamily="18" charset="-34"/>
                </a:rPr>
                <a:t>(พ.ร.บ.</a:t>
              </a:r>
              <a:r>
                <a:rPr lang="en-US" sz="3600" b="1" kern="1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ngsana New" pitchFamily="18" charset="-34"/>
                  <a:cs typeface="Angsana New" pitchFamily="18" charset="-34"/>
                </a:rPr>
                <a:t> </a:t>
              </a:r>
              <a:r>
                <a:rPr lang="th-TH" sz="3200" b="1" kern="1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ngsana New" pitchFamily="18" charset="-34"/>
                  <a:cs typeface="Angsana New" pitchFamily="18" charset="-34"/>
                </a:rPr>
                <a:t>มาตรา </a:t>
              </a:r>
              <a:r>
                <a:rPr lang="th-TH" sz="3200" b="1" kern="1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ngsana New" pitchFamily="18" charset="-34"/>
                  <a:cs typeface="Angsana New" pitchFamily="18" charset="-34"/>
                </a:rPr>
                <a:t>97) 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642910" y="1285860"/>
            <a:ext cx="7858180" cy="48320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th-TH" sz="3200" b="1" dirty="0" smtClean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	สัญญา</a:t>
            </a:r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หรือข้อตกลงเป็นหนังสือที่ได้ลงนามแล้ว</a:t>
            </a:r>
            <a:r>
              <a:rPr lang="th-TH" sz="3200" b="1" dirty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จะแก้ไขไม่ได้ </a:t>
            </a:r>
          </a:p>
          <a:p>
            <a:pPr lvl="0"/>
            <a:r>
              <a:rPr lang="th-TH" sz="3200" b="1" u="sng" dirty="0">
                <a:solidFill>
                  <a:schemeClr val="accent2">
                    <a:lumMod val="50000"/>
                  </a:schemeClr>
                </a:solidFill>
                <a:latin typeface="Angsana New" pitchFamily="18" charset="-34"/>
                <a:cs typeface="Angsana New" pitchFamily="18" charset="-34"/>
              </a:rPr>
              <a:t>เว้นแต่</a:t>
            </a:r>
            <a:r>
              <a:rPr lang="en-US" sz="3200" b="1" u="sng" dirty="0">
                <a:solidFill>
                  <a:schemeClr val="accent2">
                    <a:lumMod val="50000"/>
                  </a:schemeClr>
                </a:solidFill>
                <a:latin typeface="Angsana New" pitchFamily="18" charset="-34"/>
                <a:cs typeface="Angsana New" pitchFamily="18" charset="-34"/>
              </a:rPr>
              <a:t>  </a:t>
            </a:r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ในกรณีดังต่อไปนี้ ให้อยู่ในดุลพินิจของผู้มีอำนาจที่จะพิจารณา</a:t>
            </a:r>
            <a:r>
              <a:rPr lang="th-TH" sz="3200" b="1" dirty="0" smtClean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อนุมัติ</a:t>
            </a:r>
            <a:r>
              <a:rPr lang="en-US" sz="3200" b="1" dirty="0" smtClean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ให้แก้ไขได้</a:t>
            </a:r>
          </a:p>
          <a:p>
            <a:pPr lvl="0"/>
            <a:r>
              <a:rPr lang="th-TH" sz="3200" b="1" dirty="0">
                <a:latin typeface="Angsana New" pitchFamily="18" charset="-34"/>
                <a:cs typeface="Angsana New" pitchFamily="18" charset="-34"/>
              </a:rPr>
              <a:t>(</a:t>
            </a:r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1) เป็นการแก้ไขตามมาตรา 93 วรรคห้า</a:t>
            </a:r>
          </a:p>
          <a:p>
            <a:pPr lvl="0"/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(2) ในกรณีที่มีความจำเป็นต้องแก้ไขสัญญาหรือข้อตกลง หากการ</a:t>
            </a:r>
          </a:p>
          <a:p>
            <a:pPr lvl="0"/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      แก้ไขนั้นไม่ทำให้หน่วยงานของรัฐเสียประโยชน์</a:t>
            </a:r>
          </a:p>
          <a:p>
            <a:pPr lvl="0"/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(3) เป็นการแก้ไขเพื่อประโยชน์แก่หน่วยงานของรัฐหรือ</a:t>
            </a:r>
            <a:r>
              <a:rPr lang="th-TH" sz="3200" b="1" dirty="0" smtClean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ประโยชน์       </a:t>
            </a:r>
          </a:p>
          <a:p>
            <a:pPr lvl="0"/>
            <a:r>
              <a:rPr lang="th-TH" sz="3200" b="1" dirty="0" smtClean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      สาธารณะ</a:t>
            </a:r>
            <a:endParaRPr lang="th-TH" sz="3200" b="1" dirty="0">
              <a:solidFill>
                <a:srgbClr val="002060"/>
              </a:solidFill>
              <a:latin typeface="Angsana New" pitchFamily="18" charset="-34"/>
              <a:cs typeface="Angsana New" pitchFamily="18" charset="-34"/>
            </a:endParaRPr>
          </a:p>
          <a:p>
            <a:pPr lvl="0"/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(4) กรณีอื่นตามที่กำหนดในกฎกระทรวง	</a:t>
            </a:r>
            <a:r>
              <a:rPr lang="th-TH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	</a:t>
            </a:r>
            <a:r>
              <a:rPr lang="th-T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	</a:t>
            </a:r>
          </a:p>
          <a:p>
            <a:endParaRPr lang="th-TH" sz="2000" dirty="0"/>
          </a:p>
        </p:txBody>
      </p:sp>
    </p:spTree>
    <p:extLst>
      <p:ext uri="{BB962C8B-B14F-4D97-AF65-F5344CB8AC3E}">
        <p14:creationId xmlns:p14="http://schemas.microsoft.com/office/powerpoint/2010/main" val="230752158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กลุ่ม 5"/>
          <p:cNvGrpSpPr/>
          <p:nvPr/>
        </p:nvGrpSpPr>
        <p:grpSpPr>
          <a:xfrm>
            <a:off x="322195" y="428604"/>
            <a:ext cx="8536085" cy="881950"/>
            <a:chOff x="26227" y="144005"/>
            <a:chExt cx="8821805" cy="881950"/>
          </a:xfrm>
        </p:grpSpPr>
        <p:sp>
          <p:nvSpPr>
            <p:cNvPr id="7" name="สี่เหลี่ยมมุมมน 6"/>
            <p:cNvSpPr/>
            <p:nvPr/>
          </p:nvSpPr>
          <p:spPr>
            <a:xfrm>
              <a:off x="26227" y="144005"/>
              <a:ext cx="8821805" cy="88195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สี่เหลี่ยมมุมมน 4"/>
            <p:cNvSpPr/>
            <p:nvPr/>
          </p:nvSpPr>
          <p:spPr>
            <a:xfrm>
              <a:off x="69280" y="187058"/>
              <a:ext cx="8735699" cy="7958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83820" rIns="167640" bIns="83820" numCol="1" spcCol="1270" anchor="ctr" anchorCtr="0">
              <a:noAutofit/>
            </a:bodyPr>
            <a:lstStyle/>
            <a:p>
              <a:pPr lvl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h-TH" sz="4400" b="1" kern="1200" dirty="0">
                  <a:solidFill>
                    <a:schemeClr val="bg1"/>
                  </a:solidFill>
                  <a:latin typeface="Angsana New" pitchFamily="18" charset="-34"/>
                  <a:cs typeface="Angsana New" pitchFamily="18" charset="-34"/>
                </a:rPr>
                <a:t>การแก้ไขสัญญาหรือข้อตกลงกรณีเพิ่มหรือลดวงเงิน</a:t>
              </a:r>
              <a:endParaRPr lang="th-TH" sz="3200" b="1" kern="1200" dirty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82264" y="1562400"/>
            <a:ext cx="7237468" cy="255454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h-TH" sz="3200" b="1" dirty="0">
                <a:solidFill>
                  <a:schemeClr val="accent2">
                    <a:lumMod val="50000"/>
                  </a:schemeClr>
                </a:solidFill>
                <a:latin typeface="Angsana New" pitchFamily="18" charset="-34"/>
                <a:cs typeface="Angsana New" pitchFamily="18" charset="-34"/>
              </a:rPr>
              <a:t> 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Angsana New" pitchFamily="18" charset="-34"/>
                <a:cs typeface="Angsana New" pitchFamily="18" charset="-34"/>
                <a:sym typeface="Wingdings"/>
              </a:rPr>
              <a:t>               </a:t>
            </a:r>
            <a:r>
              <a:rPr lang="th-TH" sz="3200" b="1" u="sng" dirty="0">
                <a:solidFill>
                  <a:schemeClr val="accent2">
                    <a:lumMod val="50000"/>
                  </a:schemeClr>
                </a:solidFill>
                <a:latin typeface="Angsana New" pitchFamily="18" charset="-34"/>
                <a:cs typeface="Angsana New" pitchFamily="18" charset="-34"/>
              </a:rPr>
              <a:t>กรณีการแก้ไขสัญญาหรือข้อตกลงเพื่อเพิ่มวงเงิน</a:t>
            </a:r>
          </a:p>
          <a:p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               วงเงินตามสัญญา/ข้อตกลงเดิม </a:t>
            </a:r>
            <a:r>
              <a:rPr lang="en-US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+</a:t>
            </a:r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 วงเงินที่เพิ่มขึ้นใหม่   </a:t>
            </a:r>
          </a:p>
          <a:p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                มีผลทำให้ผู้มีอำนาจสั่งซื้อสั่งจ้างเปลี่ยนแปลงไป        </a:t>
            </a:r>
          </a:p>
          <a:p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                ให้ผู้มีอำนาจอนุมัติสั่งซื้อสั่งจ้างตามวงเงินใหม่</a:t>
            </a:r>
          </a:p>
          <a:p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                เป็นผู้อนุมัติเห็นชอบการแก้ไขสัญญา</a:t>
            </a:r>
            <a:endParaRPr lang="th-TH" sz="2000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42976" y="4572008"/>
            <a:ext cx="7165961" cy="1877437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h-TH" sz="3200" b="1" dirty="0">
                <a:solidFill>
                  <a:srgbClr val="00B050"/>
                </a:solidFill>
                <a:latin typeface="Angsana New" pitchFamily="18" charset="-34"/>
                <a:cs typeface="Angsana New" pitchFamily="18" charset="-34"/>
              </a:rPr>
              <a:t> </a:t>
            </a:r>
            <a:r>
              <a:rPr lang="en-US" sz="3200" b="1" dirty="0">
                <a:solidFill>
                  <a:srgbClr val="00B050"/>
                </a:solidFill>
                <a:latin typeface="Angsana New" pitchFamily="18" charset="-34"/>
                <a:cs typeface="Angsana New" pitchFamily="18" charset="-34"/>
              </a:rPr>
              <a:t>              </a:t>
            </a:r>
            <a:r>
              <a:rPr lang="th-TH" sz="3200" b="1" u="sng" dirty="0">
                <a:solidFill>
                  <a:srgbClr val="00B050"/>
                </a:solidFill>
                <a:latin typeface="Angsana New" pitchFamily="18" charset="-34"/>
                <a:cs typeface="Angsana New" pitchFamily="18" charset="-34"/>
              </a:rPr>
              <a:t>กรณีการแก้ไขสัญญาหรือข้อตกลงเพื่อลดวงเงิน</a:t>
            </a:r>
          </a:p>
          <a:p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               ให้ผู้มีอำนาจอนุมัติสั่งซื้อสั่งจ้างตามวงเงินเดิม</a:t>
            </a:r>
          </a:p>
          <a:p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               เป็นผู้อนุมัติเห็นชอบการแก้ไขสัญญา</a:t>
            </a:r>
            <a:r>
              <a:rPr lang="en-US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/</a:t>
            </a:r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ข้อตกลง</a:t>
            </a:r>
          </a:p>
          <a:p>
            <a:endParaRPr lang="th-TH" sz="2000" dirty="0">
              <a:solidFill>
                <a:prstClr val="black"/>
              </a:solidFill>
            </a:endParaRPr>
          </a:p>
        </p:txBody>
      </p:sp>
      <p:sp>
        <p:nvSpPr>
          <p:cNvPr id="14" name="Arrow: Up 1">
            <a:extLst>
              <a:ext uri="{FF2B5EF4-FFF2-40B4-BE49-F238E27FC236}">
                <a16:creationId xmlns="" xmlns:a16="http://schemas.microsoft.com/office/drawing/2014/main" id="{6D37543E-E820-480B-A7FC-F21A3A9849D8}"/>
              </a:ext>
            </a:extLst>
          </p:cNvPr>
          <p:cNvSpPr/>
          <p:nvPr/>
        </p:nvSpPr>
        <p:spPr>
          <a:xfrm>
            <a:off x="285720" y="2285992"/>
            <a:ext cx="720080" cy="1080120"/>
          </a:xfrm>
          <a:prstGeom prst="up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Down 5">
            <a:extLst>
              <a:ext uri="{FF2B5EF4-FFF2-40B4-BE49-F238E27FC236}">
                <a16:creationId xmlns="" xmlns:a16="http://schemas.microsoft.com/office/drawing/2014/main" id="{D95685DF-EBC0-4684-AF78-88920AA54F38}"/>
              </a:ext>
            </a:extLst>
          </p:cNvPr>
          <p:cNvSpPr/>
          <p:nvPr/>
        </p:nvSpPr>
        <p:spPr>
          <a:xfrm>
            <a:off x="285720" y="5000636"/>
            <a:ext cx="620074" cy="939569"/>
          </a:xfrm>
          <a:prstGeom prst="downArrow">
            <a:avLst/>
          </a:prstGeom>
          <a:solidFill>
            <a:srgbClr val="4F8B6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52158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กลุ่ม 9"/>
          <p:cNvGrpSpPr/>
          <p:nvPr/>
        </p:nvGrpSpPr>
        <p:grpSpPr>
          <a:xfrm>
            <a:off x="322195" y="357166"/>
            <a:ext cx="8536085" cy="998838"/>
            <a:chOff x="0" y="0"/>
            <a:chExt cx="8821805" cy="998838"/>
          </a:xfrm>
        </p:grpSpPr>
        <p:sp>
          <p:nvSpPr>
            <p:cNvPr id="11" name="สี่เหลี่ยมมุมมน 10"/>
            <p:cNvSpPr/>
            <p:nvPr/>
          </p:nvSpPr>
          <p:spPr>
            <a:xfrm>
              <a:off x="0" y="0"/>
              <a:ext cx="8821805" cy="998838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สี่เหลี่ยมมุมมน 4"/>
            <p:cNvSpPr/>
            <p:nvPr/>
          </p:nvSpPr>
          <p:spPr>
            <a:xfrm>
              <a:off x="48759" y="48759"/>
              <a:ext cx="8724287" cy="9013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83820" rIns="167640" bIns="83820" numCol="1" spcCol="1270" anchor="ctr" anchorCtr="0">
              <a:noAutofit/>
            </a:bodyPr>
            <a:lstStyle/>
            <a:p>
              <a:pPr lvl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h-TH" sz="4400" b="1" kern="1200" dirty="0">
                  <a:solidFill>
                    <a:schemeClr val="bg1"/>
                  </a:solidFill>
                  <a:latin typeface="Angsana New" pitchFamily="18" charset="-34"/>
                  <a:cs typeface="Angsana New" pitchFamily="18" charset="-34"/>
                </a:rPr>
                <a:t>การแก้ไขสัญญาหรือข้อตกลง  </a:t>
              </a:r>
              <a:r>
                <a:rPr lang="th-TH" sz="3200" b="1" kern="1200" dirty="0">
                  <a:solidFill>
                    <a:schemeClr val="bg1"/>
                  </a:solidFill>
                  <a:latin typeface="Angsana New" pitchFamily="18" charset="-34"/>
                  <a:cs typeface="Angsana New" pitchFamily="18" charset="-34"/>
                </a:rPr>
                <a:t> </a:t>
              </a:r>
            </a:p>
          </p:txBody>
        </p:sp>
      </p:grpSp>
      <p:sp>
        <p:nvSpPr>
          <p:cNvPr id="17" name="Thought Bubble: Cloud 6">
            <a:extLst>
              <a:ext uri="{FF2B5EF4-FFF2-40B4-BE49-F238E27FC236}">
                <a16:creationId xmlns="" xmlns:a16="http://schemas.microsoft.com/office/drawing/2014/main" id="{9914948A-A579-49B7-817E-FAB19285862C}"/>
              </a:ext>
            </a:extLst>
          </p:cNvPr>
          <p:cNvSpPr/>
          <p:nvPr/>
        </p:nvSpPr>
        <p:spPr>
          <a:xfrm>
            <a:off x="285719" y="1357298"/>
            <a:ext cx="4718329" cy="3131526"/>
          </a:xfrm>
          <a:prstGeom prst="cloudCallout">
            <a:avLst>
              <a:gd name="adj1" fmla="val -25010"/>
              <a:gd name="adj2" fmla="val 73689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endParaRPr lang="th-TH" b="1" dirty="0">
              <a:solidFill>
                <a:srgbClr val="002060"/>
              </a:solidFill>
              <a:latin typeface="Angsana New" pitchFamily="18" charset="-34"/>
              <a:cs typeface="Angsana New" pitchFamily="18" charset="-34"/>
            </a:endParaRPr>
          </a:p>
          <a:p>
            <a:pPr lvl="0">
              <a:defRPr/>
            </a:pPr>
            <a:r>
              <a:rPr lang="th-TH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b="1" dirty="0" smtClean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	ใน</a:t>
            </a:r>
            <a:r>
              <a:rPr lang="th-TH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กรณีเห็นว่าจะมีปัญหาในทางเสีย</a:t>
            </a:r>
            <a:r>
              <a:rPr lang="th-TH" b="1" dirty="0" smtClean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ประโยชน์  หรือไม่</a:t>
            </a:r>
            <a:r>
              <a:rPr lang="th-TH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รัดกุมพอให้ส่งร่างสัญญาที่แก้ไขนั้นไปให้สำนักงานอัยการสูงสุดพิจารณาให้ความเห็นชอบก่อน</a:t>
            </a:r>
          </a:p>
          <a:p>
            <a:pPr algn="ctr"/>
            <a:endParaRPr lang="en-US" dirty="0"/>
          </a:p>
        </p:txBody>
      </p:sp>
      <p:grpSp>
        <p:nvGrpSpPr>
          <p:cNvPr id="18" name="กลุ่ม 17"/>
          <p:cNvGrpSpPr/>
          <p:nvPr/>
        </p:nvGrpSpPr>
        <p:grpSpPr>
          <a:xfrm>
            <a:off x="5572132" y="1428736"/>
            <a:ext cx="3240415" cy="2928685"/>
            <a:chOff x="5436101" y="1063285"/>
            <a:chExt cx="3240415" cy="2928685"/>
          </a:xfrm>
        </p:grpSpPr>
        <p:sp>
          <p:nvSpPr>
            <p:cNvPr id="19" name="สี่เหลี่ยมมุมมน 18"/>
            <p:cNvSpPr/>
            <p:nvPr/>
          </p:nvSpPr>
          <p:spPr>
            <a:xfrm>
              <a:off x="5436101" y="1063285"/>
              <a:ext cx="3240415" cy="2928685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</p:sp>
        <p:sp>
          <p:nvSpPr>
            <p:cNvPr id="20" name="สี่เหลี่ยมมุมมน 4"/>
            <p:cNvSpPr/>
            <p:nvPr/>
          </p:nvSpPr>
          <p:spPr>
            <a:xfrm>
              <a:off x="5579067" y="1179202"/>
              <a:ext cx="2954481" cy="26427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h-TH" sz="2800" b="1" kern="1200" dirty="0" smtClean="0">
                  <a:solidFill>
                    <a:srgbClr val="002060"/>
                  </a:solidFill>
                  <a:latin typeface="Angsana New" pitchFamily="18" charset="-34"/>
                  <a:cs typeface="Angsana New" pitchFamily="18" charset="-34"/>
                </a:rPr>
                <a:t>หาก</a:t>
              </a:r>
              <a:r>
                <a:rPr lang="th-TH" sz="2800" b="1" kern="1200" dirty="0">
                  <a:solidFill>
                    <a:srgbClr val="002060"/>
                  </a:solidFill>
                  <a:latin typeface="Angsana New" pitchFamily="18" charset="-34"/>
                  <a:cs typeface="Angsana New" pitchFamily="18" charset="-34"/>
                </a:rPr>
                <a:t>มีความจำเป็นต้องเพิ่มหรือลดวงเงิน หรือเพิ่มหรือลดระยะเวลาส่งมอบหรือระยะเวลาในการทำงาน </a:t>
              </a:r>
              <a:r>
                <a:rPr lang="en-US" sz="2800" b="1" kern="1200" dirty="0">
                  <a:solidFill>
                    <a:srgbClr val="002060"/>
                  </a:solidFill>
                  <a:latin typeface="Angsana New" pitchFamily="18" charset="-34"/>
                  <a:cs typeface="Angsana New" pitchFamily="18" charset="-34"/>
                </a:rPr>
                <a:t> </a:t>
              </a: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b="1" kern="1200" dirty="0">
                  <a:solidFill>
                    <a:srgbClr val="002060"/>
                  </a:solidFill>
                  <a:latin typeface="Angsana New" pitchFamily="18" charset="-34"/>
                  <a:cs typeface="Angsana New" pitchFamily="18" charset="-34"/>
                </a:rPr>
                <a:t> </a:t>
              </a:r>
              <a:r>
                <a:rPr lang="th-TH" sz="2800" b="1" kern="1200" dirty="0">
                  <a:solidFill>
                    <a:srgbClr val="002060"/>
                  </a:solidFill>
                  <a:latin typeface="Angsana New" pitchFamily="18" charset="-34"/>
                  <a:cs typeface="Angsana New" pitchFamily="18" charset="-34"/>
                </a:rPr>
                <a:t>ให้ตกลงพร้อมกันไป</a:t>
              </a:r>
            </a:p>
          </p:txBody>
        </p:sp>
      </p:grpSp>
      <p:grpSp>
        <p:nvGrpSpPr>
          <p:cNvPr id="21" name="กลุ่ม 20"/>
          <p:cNvGrpSpPr/>
          <p:nvPr/>
        </p:nvGrpSpPr>
        <p:grpSpPr>
          <a:xfrm>
            <a:off x="2643174" y="4488824"/>
            <a:ext cx="6120691" cy="2369176"/>
            <a:chOff x="2880463" y="4267099"/>
            <a:chExt cx="6120691" cy="2369176"/>
          </a:xfrm>
        </p:grpSpPr>
        <p:sp>
          <p:nvSpPr>
            <p:cNvPr id="22" name="สี่เหลี่ยมมุมมน 21"/>
            <p:cNvSpPr/>
            <p:nvPr/>
          </p:nvSpPr>
          <p:spPr>
            <a:xfrm>
              <a:off x="2880463" y="4267099"/>
              <a:ext cx="6120691" cy="2369176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sp>
        <p:sp>
          <p:nvSpPr>
            <p:cNvPr id="23" name="สี่เหลี่ยมมุมมน 4"/>
            <p:cNvSpPr/>
            <p:nvPr/>
          </p:nvSpPr>
          <p:spPr>
            <a:xfrm>
              <a:off x="2996117" y="4382753"/>
              <a:ext cx="5889383" cy="21378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60960" rIns="121920" bIns="6096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h-TH" sz="3200" b="1" kern="1200" dirty="0">
                  <a:solidFill>
                    <a:srgbClr val="002060"/>
                  </a:solidFill>
                  <a:latin typeface="Angsana New" pitchFamily="18" charset="-34"/>
                  <a:cs typeface="Angsana New" pitchFamily="18" charset="-34"/>
                </a:rPr>
                <a:t>ให้ประกาศเผยแพร่สาระสำคัญของสัญญาหรือข้อตกลงที่ได้ลงนาม รวมทั้งการแก้ไขเปลี่ยนแปลงสัญญาหรือข้อตกลงในระบบกรมบัญชีกลางและของหน่วยงานตามวิธีที่กรมบัญชีกลางกำหนด</a:t>
              </a:r>
              <a:r>
                <a:rPr lang="en-US" sz="3200" b="1" kern="1200" dirty="0">
                  <a:solidFill>
                    <a:srgbClr val="002060"/>
                  </a:solidFill>
                  <a:latin typeface="Angsana New" pitchFamily="18" charset="-34"/>
                  <a:cs typeface="Angsana New" pitchFamily="18" charset="-34"/>
                </a:rPr>
                <a:t> </a:t>
              </a:r>
              <a:r>
                <a:rPr lang="th-TH" sz="3200" b="1" kern="1200" dirty="0">
                  <a:solidFill>
                    <a:srgbClr val="002060"/>
                  </a:solidFill>
                  <a:latin typeface="Angsana New" pitchFamily="18" charset="-34"/>
                  <a:cs typeface="Angsana New" pitchFamily="18" charset="-34"/>
                </a:rPr>
                <a:t>(ม.</a:t>
              </a:r>
              <a:r>
                <a:rPr lang="en-US" sz="3200" b="1" kern="1200" dirty="0">
                  <a:solidFill>
                    <a:srgbClr val="002060"/>
                  </a:solidFill>
                  <a:latin typeface="Angsana New" pitchFamily="18" charset="-34"/>
                  <a:cs typeface="Angsana New" pitchFamily="18" charset="-34"/>
                </a:rPr>
                <a:t>98)</a:t>
              </a:r>
              <a:endParaRPr lang="en-US" sz="3200" kern="1200" dirty="0"/>
            </a:p>
          </p:txBody>
        </p:sp>
      </p:grpSp>
      <p:pic>
        <p:nvPicPr>
          <p:cNvPr id="24" name="Picture 7">
            <a:extLst>
              <a:ext uri="{FF2B5EF4-FFF2-40B4-BE49-F238E27FC236}">
                <a16:creationId xmlns="" xmlns:a16="http://schemas.microsoft.com/office/drawing/2014/main" id="{47861931-B0BC-426C-98B7-939A694C6C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5429264"/>
            <a:ext cx="720080" cy="123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52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กลุ่ม 13"/>
          <p:cNvGrpSpPr/>
          <p:nvPr/>
        </p:nvGrpSpPr>
        <p:grpSpPr>
          <a:xfrm>
            <a:off x="322195" y="357166"/>
            <a:ext cx="8464647" cy="752404"/>
            <a:chOff x="9766" y="0"/>
            <a:chExt cx="8821805" cy="752404"/>
          </a:xfrm>
        </p:grpSpPr>
        <p:sp>
          <p:nvSpPr>
            <p:cNvPr id="15" name="สี่เหลี่ยมมุมมน 14"/>
            <p:cNvSpPr/>
            <p:nvPr/>
          </p:nvSpPr>
          <p:spPr>
            <a:xfrm>
              <a:off x="9766" y="0"/>
              <a:ext cx="8821805" cy="752404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สี่เหลี่ยมมุมมน 4"/>
            <p:cNvSpPr/>
            <p:nvPr/>
          </p:nvSpPr>
          <p:spPr>
            <a:xfrm>
              <a:off x="46495" y="36729"/>
              <a:ext cx="8748347" cy="6789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7160" tIns="68580" rIns="137160" bIns="6858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h-TH" sz="3600" b="1" kern="1200" dirty="0">
                  <a:solidFill>
                    <a:schemeClr val="bg1"/>
                  </a:solidFill>
                  <a:latin typeface="Angsana New" pitchFamily="18" charset="-34"/>
                  <a:cs typeface="Angsana New" pitchFamily="18" charset="-34"/>
                </a:rPr>
                <a:t>การแก้ไขสัญญาหรือข้อตกลง  </a:t>
              </a:r>
              <a:r>
                <a:rPr lang="th-TH" sz="3200" b="1" kern="1200" dirty="0">
                  <a:solidFill>
                    <a:srgbClr val="ECF298"/>
                  </a:solidFill>
                  <a:latin typeface="Angsana New" pitchFamily="18" charset="-34"/>
                  <a:cs typeface="Angsana New" pitchFamily="18" charset="-34"/>
                </a:rPr>
                <a:t>(ตามระเบียบฯ ข้อ </a:t>
              </a:r>
              <a:r>
                <a:rPr lang="en-US" sz="3200" b="1" kern="1200" dirty="0">
                  <a:solidFill>
                    <a:srgbClr val="ECF298"/>
                  </a:solidFill>
                  <a:latin typeface="Angsana New" pitchFamily="18" charset="-34"/>
                  <a:cs typeface="Angsana New" pitchFamily="18" charset="-34"/>
                </a:rPr>
                <a:t>165)</a:t>
              </a:r>
              <a:r>
                <a:rPr lang="th-TH" sz="3200" b="1" kern="1200" dirty="0">
                  <a:solidFill>
                    <a:srgbClr val="ECF298"/>
                  </a:solidFill>
                  <a:latin typeface="Angsana New" pitchFamily="18" charset="-34"/>
                  <a:cs typeface="Angsana New" pitchFamily="18" charset="-34"/>
                </a:rPr>
                <a:t> </a:t>
              </a:r>
            </a:p>
          </p:txBody>
        </p:sp>
      </p:grpSp>
      <p:grpSp>
        <p:nvGrpSpPr>
          <p:cNvPr id="21" name="กลุ่ม 20"/>
          <p:cNvGrpSpPr/>
          <p:nvPr/>
        </p:nvGrpSpPr>
        <p:grpSpPr>
          <a:xfrm>
            <a:off x="285720" y="1214422"/>
            <a:ext cx="3929090" cy="3996754"/>
            <a:chOff x="91359" y="906309"/>
            <a:chExt cx="4435578" cy="3996754"/>
          </a:xfrm>
        </p:grpSpPr>
        <p:sp>
          <p:nvSpPr>
            <p:cNvPr id="25" name="สี่เหลี่ยมมุมมน 24"/>
            <p:cNvSpPr/>
            <p:nvPr/>
          </p:nvSpPr>
          <p:spPr>
            <a:xfrm>
              <a:off x="91359" y="906309"/>
              <a:ext cx="4435578" cy="3996754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sp>
        <p:sp>
          <p:nvSpPr>
            <p:cNvPr id="26" name="สี่เหลี่ยมมุมมน 4"/>
            <p:cNvSpPr/>
            <p:nvPr/>
          </p:nvSpPr>
          <p:spPr>
            <a:xfrm>
              <a:off x="286464" y="1101414"/>
              <a:ext cx="4095044" cy="36065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just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h-TH" b="1" dirty="0">
                  <a:solidFill>
                    <a:srgbClr val="00206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 </a:t>
              </a:r>
              <a:r>
                <a:rPr lang="th-TH" b="1" dirty="0" smtClean="0">
                  <a:solidFill>
                    <a:srgbClr val="00206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  </a:t>
              </a:r>
              <a:r>
                <a:rPr lang="th-TH" sz="2800" b="1" kern="1200" dirty="0" smtClean="0">
                  <a:solidFill>
                    <a:srgbClr val="00206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การ</a:t>
              </a:r>
              <a:r>
                <a:rPr lang="th-TH" sz="2800" b="1" kern="1200" dirty="0">
                  <a:solidFill>
                    <a:srgbClr val="00206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แก้ไขสัญญาหรือข้อตกลง ต้องอยู่ภายในขอบข่ายแห่งวัตถุประสงค์เดิมของ</a:t>
              </a:r>
              <a:r>
                <a:rPr lang="th-TH" sz="2800" b="1" kern="1200" dirty="0" smtClean="0">
                  <a:solidFill>
                    <a:srgbClr val="00206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สัญญาหรือข้อตกลงนั้น โดย</a:t>
              </a:r>
              <a:r>
                <a:rPr lang="th-TH" sz="2800" b="1" kern="1200" dirty="0">
                  <a:solidFill>
                    <a:srgbClr val="00206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ต้องพิจารณาเปรียบเทียบคุณภาพของพัสดุ หรือรายละเอียดของงาน รวมทั้งราคาของพัสดุหรืองานตามสัญญาหรือข้อตกลงกับพัสดุที่จะทำการแก้ไขนั้นก่อนแก้ไขสัญญาหรือข้อตกลงด้วย</a:t>
              </a:r>
              <a:endParaRPr lang="en-US" sz="2800" b="1" kern="1200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  <p:sp>
        <p:nvSpPr>
          <p:cNvPr id="27" name="Rectangle: Rounded Corners 1">
            <a:extLst>
              <a:ext uri="{FF2B5EF4-FFF2-40B4-BE49-F238E27FC236}">
                <a16:creationId xmlns="" xmlns:a16="http://schemas.microsoft.com/office/drawing/2014/main" id="{79F4787F-9F99-4BCA-A093-3C5EA5E56F1D}"/>
              </a:ext>
            </a:extLst>
          </p:cNvPr>
          <p:cNvSpPr/>
          <p:nvPr/>
        </p:nvSpPr>
        <p:spPr>
          <a:xfrm>
            <a:off x="4429124" y="1214422"/>
            <a:ext cx="4357718" cy="399675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thaiDist">
              <a:spcBef>
                <a:spcPct val="20000"/>
              </a:spcBef>
            </a:pPr>
            <a:r>
              <a:rPr lang="th-TH" b="1" dirty="0" smtClean="0">
                <a:solidFill>
                  <a:prstClr val="black"/>
                </a:solidFill>
                <a:latin typeface="DilleniaUPC" pitchFamily="18" charset="-34"/>
                <a:cs typeface="DilleniaUPC" pitchFamily="18" charset="-34"/>
              </a:rPr>
              <a:t>	ใน</a:t>
            </a:r>
            <a:r>
              <a:rPr lang="th-TH" b="1" dirty="0">
                <a:solidFill>
                  <a:prstClr val="black"/>
                </a:solidFill>
                <a:latin typeface="DilleniaUPC" pitchFamily="18" charset="-34"/>
                <a:cs typeface="DilleniaUPC" pitchFamily="18" charset="-34"/>
              </a:rPr>
              <a:t>กรณีเป็นการจัดซื้อจัดจ้างที่เกี่ยวกับความมั่นคง</a:t>
            </a:r>
            <a:r>
              <a:rPr lang="th-TH" b="1" dirty="0" smtClean="0">
                <a:solidFill>
                  <a:prstClr val="black"/>
                </a:solidFill>
                <a:latin typeface="DilleniaUPC" pitchFamily="18" charset="-34"/>
                <a:cs typeface="DilleniaUPC" pitchFamily="18" charset="-34"/>
              </a:rPr>
              <a:t>แข็งแรง หรือ</a:t>
            </a:r>
            <a:r>
              <a:rPr lang="th-TH" b="1" dirty="0">
                <a:solidFill>
                  <a:prstClr val="black"/>
                </a:solidFill>
                <a:latin typeface="DilleniaUPC" pitchFamily="18" charset="-34"/>
                <a:cs typeface="DilleniaUPC" pitchFamily="18" charset="-34"/>
              </a:rPr>
              <a:t>งานเทคนิคเฉพาะอย่าง จะต้องได้รับการ</a:t>
            </a:r>
            <a:r>
              <a:rPr lang="th-TH" b="1" dirty="0" smtClean="0">
                <a:solidFill>
                  <a:prstClr val="black"/>
                </a:solidFill>
                <a:latin typeface="DilleniaUPC" pitchFamily="18" charset="-34"/>
                <a:cs typeface="DilleniaUPC" pitchFamily="18" charset="-34"/>
              </a:rPr>
              <a:t>รับรองจาก</a:t>
            </a:r>
            <a:r>
              <a:rPr lang="th-TH" b="1" dirty="0">
                <a:solidFill>
                  <a:prstClr val="black"/>
                </a:solidFill>
                <a:latin typeface="DilleniaUPC" pitchFamily="18" charset="-34"/>
                <a:cs typeface="DilleniaUPC" pitchFamily="18" charset="-34"/>
              </a:rPr>
              <a:t>วิศวกรสถาปนิกและวิศวกร</a:t>
            </a:r>
            <a:r>
              <a:rPr lang="th-TH" b="1" dirty="0" smtClean="0">
                <a:solidFill>
                  <a:prstClr val="black"/>
                </a:solidFill>
                <a:latin typeface="DilleniaUPC" pitchFamily="18" charset="-34"/>
                <a:cs typeface="DilleniaUPC" pitchFamily="18" charset="-34"/>
              </a:rPr>
              <a:t>ผู้ชำนาญการ หรือผู้ทรงคุณวุฒิซึ่งรับผิดชอบ หรือ</a:t>
            </a:r>
            <a:r>
              <a:rPr lang="th-TH" b="1" dirty="0">
                <a:solidFill>
                  <a:prstClr val="black"/>
                </a:solidFill>
                <a:latin typeface="DilleniaUPC" pitchFamily="18" charset="-34"/>
                <a:cs typeface="DilleniaUPC" pitchFamily="18" charset="-34"/>
              </a:rPr>
              <a:t>สามารถรับรอง</a:t>
            </a:r>
            <a:r>
              <a:rPr lang="th-TH" b="1" dirty="0" smtClean="0">
                <a:solidFill>
                  <a:prstClr val="black"/>
                </a:solidFill>
                <a:latin typeface="DilleniaUPC" pitchFamily="18" charset="-34"/>
                <a:cs typeface="DilleniaUPC" pitchFamily="18" charset="-34"/>
              </a:rPr>
              <a:t>คุณลักษณะเฉพาะแบบและ</a:t>
            </a:r>
            <a:r>
              <a:rPr lang="th-TH" b="1" dirty="0">
                <a:solidFill>
                  <a:prstClr val="black"/>
                </a:solidFill>
                <a:latin typeface="DilleniaUPC" pitchFamily="18" charset="-34"/>
                <a:cs typeface="DilleniaUPC" pitchFamily="18" charset="-34"/>
              </a:rPr>
              <a:t>รายการของงาน</a:t>
            </a:r>
            <a:r>
              <a:rPr lang="th-TH" b="1" dirty="0" smtClean="0">
                <a:solidFill>
                  <a:prstClr val="black"/>
                </a:solidFill>
                <a:latin typeface="DilleniaUPC" pitchFamily="18" charset="-34"/>
                <a:cs typeface="DilleniaUPC" pitchFamily="18" charset="-34"/>
              </a:rPr>
              <a:t>ก่อสร้างหรือ</a:t>
            </a:r>
            <a:r>
              <a:rPr lang="th-TH" b="1" dirty="0">
                <a:solidFill>
                  <a:prstClr val="black"/>
                </a:solidFill>
                <a:latin typeface="DilleniaUPC" pitchFamily="18" charset="-34"/>
                <a:cs typeface="DilleniaUPC" pitchFamily="18" charset="-34"/>
              </a:rPr>
              <a:t>งานเทคนิค</a:t>
            </a:r>
            <a:r>
              <a:rPr lang="th-TH" b="1" dirty="0" smtClean="0">
                <a:solidFill>
                  <a:prstClr val="black"/>
                </a:solidFill>
                <a:latin typeface="DilleniaUPC" pitchFamily="18" charset="-34"/>
                <a:cs typeface="DilleniaUPC" pitchFamily="18" charset="-34"/>
              </a:rPr>
              <a:t>เฉพาะอย่าง</a:t>
            </a:r>
            <a:r>
              <a:rPr lang="th-TH" b="1" dirty="0">
                <a:solidFill>
                  <a:prstClr val="black"/>
                </a:solidFill>
                <a:latin typeface="DilleniaUPC" pitchFamily="18" charset="-34"/>
                <a:cs typeface="DilleniaUPC" pitchFamily="18" charset="-34"/>
              </a:rPr>
              <a:t>นั้นแล้วแต่กรณีด้วย</a:t>
            </a:r>
          </a:p>
        </p:txBody>
      </p:sp>
      <p:sp>
        <p:nvSpPr>
          <p:cNvPr id="28" name="Rectangle 2">
            <a:extLst>
              <a:ext uri="{FF2B5EF4-FFF2-40B4-BE49-F238E27FC236}">
                <a16:creationId xmlns="" xmlns:a16="http://schemas.microsoft.com/office/drawing/2014/main" id="{B154C7C1-8D3E-463A-B54B-1079B7C942FA}"/>
              </a:ext>
            </a:extLst>
          </p:cNvPr>
          <p:cNvSpPr/>
          <p:nvPr/>
        </p:nvSpPr>
        <p:spPr>
          <a:xfrm>
            <a:off x="683568" y="5335661"/>
            <a:ext cx="7929618" cy="121444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h-TH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เมื่อผู้มีอำนาจสั่งซื้อสั่งจ้างได้อนุมัติการแก้ไขสัญญาหรือข้อตกลงแล้ว </a:t>
            </a:r>
            <a:endParaRPr 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illeniaUPC" pitchFamily="18" charset="-34"/>
              <a:cs typeface="DilleniaUPC" pitchFamily="18" charset="-34"/>
            </a:endParaRPr>
          </a:p>
          <a:p>
            <a:pPr algn="just"/>
            <a:r>
              <a:rPr lang="th-TH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ให้หัวหน้าหน่วยงานของรัฐเป็นผู้ลงนามในสัญญาหรือข้อตกลงที่ได้แก้ไขนั้น</a:t>
            </a:r>
          </a:p>
        </p:txBody>
      </p:sp>
    </p:spTree>
    <p:extLst>
      <p:ext uri="{BB962C8B-B14F-4D97-AF65-F5344CB8AC3E}">
        <p14:creationId xmlns:p14="http://schemas.microsoft.com/office/powerpoint/2010/main" val="230752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ชื่อเรื่อง 1"/>
          <p:cNvSpPr>
            <a:spLocks noGrp="1"/>
          </p:cNvSpPr>
          <p:nvPr>
            <p:ph type="ctrTitle"/>
          </p:nvPr>
        </p:nvSpPr>
        <p:spPr>
          <a:xfrm>
            <a:off x="285720" y="285728"/>
            <a:ext cx="8572560" cy="1453770"/>
          </a:xfrm>
          <a:solidFill>
            <a:schemeClr val="accent2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คำสั่งกรมฯที่ </a:t>
            </a:r>
            <a:r>
              <a:rPr lang="th-TH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  <a:hlinkClick r:id="rId2" action="ppaction://hlinkfile"/>
              </a:rPr>
              <a:t>บ.1/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  <a:hlinkClick r:id="rId2" action="ppaction://hlinkfile"/>
              </a:rPr>
              <a:t>119</a:t>
            </a:r>
            <a:r>
              <a:rPr lang="th-TH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  <a:hlinkClick r:id="rId2" action="ppaction://hlinkfile"/>
              </a:rPr>
              <a:t>/2560 ลงวันที่ 29 สิงหาคม 2560</a:t>
            </a:r>
            <a:r>
              <a:rPr lang="th-TH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/>
            </a:r>
            <a:br>
              <a:rPr lang="th-TH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</a:b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เรื่อง มอบอำนาจการแก้ไขเปลี่ยนแปลงสัญญาหรือข้อตกลงในงานซื้อ/จ้าง </a:t>
            </a:r>
            <a:b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</a:br>
            <a:r>
              <a:rPr 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งานจ้างที่ปรึกษา และงานจ้างออกแบบหรือควบคุมงานก่อสร้าง </a:t>
            </a:r>
          </a:p>
        </p:txBody>
      </p:sp>
      <p:sp>
        <p:nvSpPr>
          <p:cNvPr id="11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214282" y="1857364"/>
            <a:ext cx="8715436" cy="4786346"/>
          </a:xfrm>
          <a:solidFill>
            <a:srgbClr val="FFFF00"/>
          </a:solidFill>
          <a:ln>
            <a:solidFill>
              <a:srgbClr val="FFFF00"/>
            </a:solidFill>
          </a:ln>
        </p:spPr>
        <p:txBody>
          <a:bodyPr>
            <a:normAutofit/>
          </a:bodyPr>
          <a:lstStyle/>
          <a:p>
            <a:pPr algn="just"/>
            <a:r>
              <a:rPr lang="th-TH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    </a:t>
            </a:r>
            <a:r>
              <a:rPr lang="th-TH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ในวงเงินสั่งซื้อสั่งจ้างที่อยู่ในอำนาจของอธิบดี (ไม่เกิน 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200</a:t>
            </a:r>
            <a:r>
              <a:rPr lang="th-TH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 ล้านบาท) ดังนี้</a:t>
            </a:r>
            <a:endParaRPr lang="th-TH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illeniaUPC" pitchFamily="18" charset="-34"/>
              <a:cs typeface="DilleniaUPC" pitchFamily="18" charset="-34"/>
            </a:endParaRPr>
          </a:p>
          <a:p>
            <a:pPr algn="just"/>
            <a:r>
              <a:rPr lang="th-TH" sz="2800" b="1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ส่วนกลาง</a:t>
            </a:r>
            <a:r>
              <a:rPr lang="th-TH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 </a:t>
            </a:r>
            <a:r>
              <a:rPr lang="th-TH" sz="2800" b="1" dirty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rPr>
              <a:t>รองอธิบดี  วิศวกรใหญ่ สำหรับงานซึ่งอยู่ในความรับผิดชอบของหน่วยงานในส่วนกลาง</a:t>
            </a:r>
          </a:p>
          <a:p>
            <a:pPr algn="just"/>
            <a:r>
              <a:rPr lang="th-TH" sz="2800" b="1" dirty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rPr>
              <a:t>           ตามสายการบังคับบัญชาดังนี้</a:t>
            </a:r>
          </a:p>
          <a:p>
            <a:pPr algn="just"/>
            <a:r>
              <a:rPr lang="th-TH" sz="2800" b="1" dirty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rPr>
              <a:t>  </a:t>
            </a:r>
            <a:r>
              <a:rPr lang="en-US" sz="2800" b="1" dirty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rPr>
              <a:t>1.</a:t>
            </a:r>
            <a:r>
              <a:rPr lang="th-TH" sz="2800" b="1" dirty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rPr>
              <a:t> การอนุมัติแก้ไขเปลี่ยนแปลงสัญญาหรือข้อตกลงในงานซื้อ งานจ้างทั่วไป งานจ้างที่ปรึกษา </a:t>
            </a:r>
            <a:r>
              <a:rPr lang="th-TH" sz="2800" b="1" dirty="0" smtClean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rPr>
              <a:t>  </a:t>
            </a:r>
          </a:p>
          <a:p>
            <a:pPr algn="just"/>
            <a:r>
              <a:rPr lang="th-TH" sz="2800" b="1" dirty="0" smtClean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rPr>
              <a:t>     และงาน</a:t>
            </a:r>
            <a:r>
              <a:rPr lang="th-TH" sz="2800" b="1" dirty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rPr>
              <a:t>จ้างออกแบบหรือควบคุมงานก่อสร้าง</a:t>
            </a:r>
          </a:p>
          <a:p>
            <a:pPr algn="just"/>
            <a:r>
              <a:rPr lang="th-TH" sz="2800" b="1" dirty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rPr>
              <a:t>  </a:t>
            </a:r>
            <a:r>
              <a:rPr lang="en-US" sz="2800" b="1" dirty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rPr>
              <a:t>2.</a:t>
            </a:r>
            <a:r>
              <a:rPr lang="th-TH" sz="2800" b="1" dirty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rPr>
              <a:t> การอนุมัติแก้ไขเปลี่ยนแปลงรูปแบบและ/หรือ แก้ไขเปลี่ยนแปลงสัญญาหรือข้อตกลงในงาน</a:t>
            </a:r>
          </a:p>
          <a:p>
            <a:pPr algn="just"/>
            <a:r>
              <a:rPr lang="th-TH" sz="2800" b="1" dirty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rPr>
              <a:t>    </a:t>
            </a:r>
            <a:r>
              <a:rPr lang="th-TH" sz="2800" b="1" dirty="0" smtClean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rPr>
              <a:t> จ้าง</a:t>
            </a:r>
            <a:r>
              <a:rPr lang="th-TH" sz="2800" b="1" dirty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rPr>
              <a:t>ก่อสร้าง และในกรณีการแก้ไขเปลี่ยนแปลงรูปแบบ รูปแบบที่แก้ไขต้องได้รับการรับรอง</a:t>
            </a:r>
          </a:p>
          <a:p>
            <a:pPr algn="just"/>
            <a:r>
              <a:rPr lang="th-TH" sz="2800" b="1" dirty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rPr>
              <a:t>    </a:t>
            </a:r>
            <a:r>
              <a:rPr lang="th-TH" sz="2800" b="1" dirty="0" smtClean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rPr>
              <a:t> จาก</a:t>
            </a:r>
            <a:r>
              <a:rPr lang="th-TH" sz="2800" b="1" dirty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rPr>
              <a:t>สำนักสำรวจและ</a:t>
            </a:r>
            <a:r>
              <a:rPr lang="th-TH" sz="2800" b="1" dirty="0" smtClean="0">
                <a:solidFill>
                  <a:schemeClr val="tx1"/>
                </a:solidFill>
                <a:latin typeface="DilleniaUPC" pitchFamily="18" charset="-34"/>
                <a:cs typeface="DilleniaUPC" pitchFamily="18" charset="-34"/>
              </a:rPr>
              <a:t>ออกแบบ</a:t>
            </a:r>
            <a:endParaRPr lang="th-TH" sz="2800" b="1" dirty="0">
              <a:solidFill>
                <a:schemeClr val="tx1"/>
              </a:solidFill>
              <a:latin typeface="DilleniaUPC" pitchFamily="18" charset="-34"/>
              <a:cs typeface="Dillen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0752158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357158" y="285728"/>
            <a:ext cx="8500395" cy="6072230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just"/>
            <a:endParaRPr lang="th-TH" sz="800" b="1" u="sng" dirty="0">
              <a:solidFill>
                <a:srgbClr val="002060"/>
              </a:solidFill>
              <a:latin typeface="DilleniaUPC" pitchFamily="18" charset="-34"/>
              <a:cs typeface="DilleniaUPC" pitchFamily="18" charset="-34"/>
            </a:endParaRPr>
          </a:p>
          <a:p>
            <a:pPr algn="just"/>
            <a:r>
              <a:rPr lang="th-TH" sz="2800" b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ภูมิภาค</a:t>
            </a:r>
            <a:r>
              <a:rPr lang="th-TH" sz="28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 </a:t>
            </a:r>
            <a:r>
              <a:rPr lang="th-TH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   </a:t>
            </a:r>
            <a:r>
              <a:rPr lang="th-TH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ผู้อำนวยการสำนักงานทางหลวง  </a:t>
            </a:r>
            <a:r>
              <a:rPr lang="th-TH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ผู้อำนวยการศูนย์สร้างทาง  ผู้อำนวยการศูนย์สร้าง  </a:t>
            </a:r>
          </a:p>
          <a:p>
            <a:pPr algn="just"/>
            <a:r>
              <a:rPr lang="th-TH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             และบูรณะสะพาน  มีอำนาจเฉพาะงานที่อยู่ในความรับผิดชอบดังนี้</a:t>
            </a:r>
            <a:endParaRPr lang="th-TH" sz="2800" b="1" u="sng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illeniaUPC" pitchFamily="18" charset="-34"/>
              <a:cs typeface="DilleniaUPC" pitchFamily="18" charset="-34"/>
            </a:endParaRPr>
          </a:p>
          <a:p>
            <a:pPr algn="just"/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 1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.  </a:t>
            </a:r>
            <a:r>
              <a:rPr lang="th-TH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การอนุมัติแก้ไขเปลี่ยนแปลงสัญญาหรือข้อตกลงในงานซื้อ และงานจ้างทั่วไป</a:t>
            </a:r>
          </a:p>
          <a:p>
            <a:pPr algn="just"/>
            <a:r>
              <a:rPr lang="th-TH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 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2.</a:t>
            </a:r>
            <a:r>
              <a:rPr lang="th-TH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 การอนุมัติแก้ไขเปลี่ยนแปลงรูปแบบ และ/หรือแก้ไขเปลี่ยนแปลงสัญญาหรือข้อตกลงในงานจ้างก่อสร้าง และในกรณีการแก้ไขเปลี่ยนแปลงรูปแบบ รูปแบบที่แก้ไขต้องได้รับการรับรองจากส่วนสำรวจและออกแบบ หรือฝ่ายสำรวจและ</a:t>
            </a:r>
            <a:r>
              <a:rPr lang="th-TH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ออกแบบ </a:t>
            </a:r>
            <a:r>
              <a:rPr lang="th-TH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แล้วแต่</a:t>
            </a:r>
            <a:r>
              <a:rPr lang="th-TH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กรณี</a:t>
            </a:r>
            <a:endParaRPr lang="th-TH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illeniaUPC" pitchFamily="18" charset="-34"/>
              <a:cs typeface="DilleniaUPC" pitchFamily="18" charset="-34"/>
            </a:endParaRPr>
          </a:p>
          <a:p>
            <a:pPr algn="just"/>
            <a:r>
              <a:rPr lang="th-TH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lleniaUPC" pitchFamily="18" charset="-34"/>
                <a:cs typeface="DilleniaUPC" pitchFamily="18" charset="-34"/>
              </a:rPr>
              <a:t>   </a:t>
            </a:r>
            <a:r>
              <a:rPr lang="th-TH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กรณีการแก้ไขเปลี่ยนแปลงสัญญาหรือข้อตกลงที่มีการเพิ่มวงเงิน หรือเมื่อรวมวงเงินตามสัญญาหรือข้อตกลงเดิมและวงเงินที่เพิ่มขึ้นใหม่</a:t>
            </a:r>
            <a:r>
              <a:rPr lang="th-TH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แล้ว วงเงิน</a:t>
            </a:r>
            <a:r>
              <a:rPr lang="th-TH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เกินอำนาจสั่งซื้อสั่งจ้างของ</a:t>
            </a:r>
            <a:r>
              <a:rPr lang="th-TH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อธิบดี </a:t>
            </a:r>
            <a:r>
              <a:rPr lang="th-TH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(เกิน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200</a:t>
            </a:r>
            <a:r>
              <a:rPr lang="th-TH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 ล้าน</a:t>
            </a:r>
            <a:r>
              <a:rPr lang="th-T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บาท</a:t>
            </a:r>
            <a:r>
              <a:rPr lang="th-TH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)</a:t>
            </a:r>
            <a:r>
              <a:rPr lang="th-TH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 ให้</a:t>
            </a:r>
            <a:r>
              <a:rPr lang="th-TH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เสนอผู้มีอำนาจอนุมัติสั่งซื้อสั่งจ้างเป็นผู้อนุมัติการแก้ไขสัญญาหรือ</a:t>
            </a:r>
            <a:r>
              <a:rPr lang="th-TH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ข้อตกลง หรือ</a:t>
            </a:r>
            <a:r>
              <a:rPr lang="th-TH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กรณีการแก้ไขเปลี่ยนแปลงสัญญาหรือข้อตกลงมีผลทำให้วงเงินตามสัญญาลดลงอยู่ในอำนาจสั่งซื้อสั่งจ้างของ</a:t>
            </a:r>
            <a:r>
              <a:rPr lang="th-TH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อธิบดี (</a:t>
            </a:r>
            <a:r>
              <a:rPr lang="th-TH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ไม่เกิน 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200 </a:t>
            </a:r>
            <a:r>
              <a:rPr lang="th-TH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ล้านบาท) ให้เสนอผู้มีอำนาจอนุมัติสั่งซื้อสั่งจ้างเดิมเป็นผู้อนุมัติการแก้ไขสัญญาหรือข้อตกลง</a:t>
            </a:r>
          </a:p>
        </p:txBody>
      </p:sp>
    </p:spTree>
    <p:extLst>
      <p:ext uri="{BB962C8B-B14F-4D97-AF65-F5344CB8AC3E}">
        <p14:creationId xmlns:p14="http://schemas.microsoft.com/office/powerpoint/2010/main" val="230752158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กลุ่ม 3"/>
          <p:cNvGrpSpPr/>
          <p:nvPr/>
        </p:nvGrpSpPr>
        <p:grpSpPr>
          <a:xfrm>
            <a:off x="500034" y="357166"/>
            <a:ext cx="8112435" cy="881950"/>
            <a:chOff x="271908" y="97677"/>
            <a:chExt cx="8112435" cy="881950"/>
          </a:xfrm>
        </p:grpSpPr>
        <p:sp>
          <p:nvSpPr>
            <p:cNvPr id="5" name="สี่เหลี่ยมมุมมน 4"/>
            <p:cNvSpPr/>
            <p:nvPr/>
          </p:nvSpPr>
          <p:spPr>
            <a:xfrm>
              <a:off x="271908" y="97677"/>
              <a:ext cx="8112435" cy="881950"/>
            </a:xfrm>
            <a:prstGeom prst="roundRect">
              <a:avLst/>
            </a:prstGeom>
            <a:solidFill>
              <a:srgbClr val="7030A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สี่เหลี่ยมมุมมน 4"/>
            <p:cNvSpPr/>
            <p:nvPr/>
          </p:nvSpPr>
          <p:spPr>
            <a:xfrm>
              <a:off x="314961" y="140730"/>
              <a:ext cx="8026329" cy="7958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7160" tIns="68580" rIns="137160" bIns="6858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h-TH" sz="3600" b="1" kern="1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ngsana New" pitchFamily="18" charset="-34"/>
                  <a:cs typeface="Angsana New" pitchFamily="18" charset="-34"/>
                </a:rPr>
                <a:t>การงด</a:t>
              </a:r>
              <a:r>
                <a:rPr lang="en-US" sz="3600" b="1" kern="1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ngsana New" pitchFamily="18" charset="-34"/>
                  <a:cs typeface="Angsana New" pitchFamily="18" charset="-34"/>
                </a:rPr>
                <a:t> </a:t>
              </a:r>
              <a:r>
                <a:rPr lang="th-TH" sz="3600" b="1" kern="1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ngsana New" pitchFamily="18" charset="-34"/>
                  <a:cs typeface="Angsana New" pitchFamily="18" charset="-34"/>
                </a:rPr>
                <a:t>ลดค่าปรับ หรือการขยายเวลาทำการตามสัญญา</a:t>
              </a:r>
              <a:r>
                <a:rPr lang="th-TH" sz="4400" b="1" kern="1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ngsana New" pitchFamily="18" charset="-34"/>
                  <a:cs typeface="Angsana New" pitchFamily="18" charset="-34"/>
                </a:rPr>
                <a:t> </a:t>
              </a: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500034" y="1428736"/>
            <a:ext cx="8176422" cy="4278094"/>
          </a:xfrm>
          <a:prstGeom prst="rect">
            <a:avLst/>
          </a:prstGeom>
          <a:solidFill>
            <a:srgbClr val="F6D0F7"/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ตาม พ.ร.บ.ฯ มาตรา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102    </a:t>
            </a: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ให้อยู่ในดุลพินิจของผู้มีอำนาจที่จะพิจารณาได้ตามจำนวนวันที่มีเหตุเกิดขึ้นจริง เฉพาะกรณีดังนี้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(</a:t>
            </a: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1) เหตุเกิดจากความผิดหรือความบกพร่องของหน่วยงานของรัฐ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(2) เหตุสุดวิสัย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(3) เหตุเกิดจากพฤติการณ์อันหนึ่งอันใดที่คู่สัญญาไม่ต้องรับ</a:t>
            </a:r>
            <a: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ผิด </a:t>
            </a:r>
            <a:r>
              <a:rPr lang="th-TH" sz="3600" b="1" dirty="0" smtClean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      </a:t>
            </a:r>
            <a: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ตามกฎหมาย</a:t>
            </a:r>
            <a:endParaRPr kumimoji="0" lang="th-TH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uLnTx/>
              <a:uFillTx/>
              <a:latin typeface="Angsana New" pitchFamily="18" charset="-34"/>
              <a:ea typeface="+mn-ea"/>
              <a:cs typeface="Angsana New" pitchFamily="18" charset="-3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(4) เหตุอื่นตามที่กำหนดในกฎกระทรวง</a:t>
            </a: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	</a:t>
            </a: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	</a:t>
            </a: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0752158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กลุ่ม 10"/>
          <p:cNvGrpSpPr/>
          <p:nvPr/>
        </p:nvGrpSpPr>
        <p:grpSpPr>
          <a:xfrm>
            <a:off x="357158" y="285728"/>
            <a:ext cx="8501122" cy="844429"/>
            <a:chOff x="129032" y="90424"/>
            <a:chExt cx="8501122" cy="844429"/>
          </a:xfrm>
        </p:grpSpPr>
        <p:sp>
          <p:nvSpPr>
            <p:cNvPr id="12" name="สี่เหลี่ยมมุมมน 11"/>
            <p:cNvSpPr/>
            <p:nvPr/>
          </p:nvSpPr>
          <p:spPr>
            <a:xfrm>
              <a:off x="200470" y="90424"/>
              <a:ext cx="8286808" cy="844429"/>
            </a:xfrm>
            <a:prstGeom prst="roundRect">
              <a:avLst/>
            </a:prstGeom>
            <a:solidFill>
              <a:srgbClr val="7030A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สี่เหลี่ยมมุมมน 4"/>
            <p:cNvSpPr/>
            <p:nvPr/>
          </p:nvSpPr>
          <p:spPr>
            <a:xfrm>
              <a:off x="129032" y="161862"/>
              <a:ext cx="8501122" cy="76198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7160" tIns="68580" rIns="137160" bIns="6858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h-TH" sz="3500" b="1" kern="1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ngsana New" pitchFamily="18" charset="-34"/>
                  <a:cs typeface="Angsana New" pitchFamily="18" charset="-34"/>
                </a:rPr>
                <a:t>การใช้สิทธิการงดหรือลดค่าปรับ หรือการขยายเวลาทำการตามสัญญา </a:t>
              </a: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428596" y="1214422"/>
            <a:ext cx="8391876" cy="5078313"/>
          </a:xfrm>
          <a:prstGeom prst="rect">
            <a:avLst/>
          </a:prstGeom>
          <a:solidFill>
            <a:srgbClr val="F6D0F7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rgbClr val="1D93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ตาม</a:t>
            </a:r>
            <a: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D93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ระเบียบฯ </a:t>
            </a: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rgbClr val="1D93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ข้อ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D93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182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  </a:t>
            </a:r>
            <a:r>
              <a:rPr lang="en-US" sz="3600" b="1" dirty="0">
                <a:solidFill>
                  <a:srgbClr val="00B050"/>
                </a:solidFill>
                <a:latin typeface="Angsana New" pitchFamily="18" charset="-34"/>
                <a:cs typeface="Angsana New" pitchFamily="18" charset="-34"/>
              </a:rPr>
              <a:t>          </a:t>
            </a: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 </a:t>
            </a: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การงดหรือลดค่าปรับ หรือขยายเวลาทำการตามสัญญา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 </a:t>
            </a: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คู่สัญญาจะต้องแจ้งเหตุให้หน่วยงานของรัฐทราบภายใน 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15</a:t>
            </a:r>
            <a:r>
              <a:rPr kumimoji="0" lang="th-TH" sz="3600" b="1" i="0" u="sng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 วัน </a:t>
            </a:r>
            <a:r>
              <a:rPr kumimoji="0" lang="th-TH" sz="36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นับ</a:t>
            </a:r>
            <a:r>
              <a:rPr kumimoji="0" lang="th-TH" sz="3600" b="1" i="0" u="sng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ถัดจากวันที่เหตุนั้นได้สิ้นสุดลง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 </a:t>
            </a: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หรือตามที่กำหนดในกฎกระทรวง  หากมิได้แจ้งภายในเวลาที่กำหนด คู่สัญญาจะยกมากล่าวอ้างเพื่อขอใช้สิทธิในภายหลังไม่ได้</a:t>
            </a:r>
            <a:endParaRPr kumimoji="0" lang="th-TH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Angsana New" pitchFamily="18" charset="-34"/>
              <a:ea typeface="+mn-ea"/>
              <a:cs typeface="Angsana New" pitchFamily="18" charset="-3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            </a:t>
            </a:r>
            <a:r>
              <a:rPr kumimoji="0" lang="th-TH" sz="3600" b="1" i="0" u="sng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เว้นแต่</a:t>
            </a:r>
            <a:r>
              <a:rPr kumimoji="0" lang="th-TH" sz="3600" b="1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  </a:t>
            </a:r>
            <a:r>
              <a:rPr kumimoji="0" lang="th-TH" sz="3600" b="1" i="0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กรณีเหตุเกิดจากความผิดหรือความบกพร่องของหน่วยงานของรัฐซึ่งมีหลักฐานชัดแจ้ง หรือหน่วยงานของรัฐทราบดีอยู่แล้วตั้งแต่</a:t>
            </a:r>
            <a:r>
              <a:rPr kumimoji="0" lang="th-TH" sz="3600" b="1" i="0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ต้น</a:t>
            </a:r>
            <a:endParaRPr kumimoji="0" lang="th-TH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Calibri"/>
              <a:ea typeface="+mn-ea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0752158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000100" y="357166"/>
            <a:ext cx="528641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Bef>
                <a:spcPct val="50000"/>
              </a:spcBef>
            </a:pPr>
            <a:r>
              <a:rPr lang="th-TH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hlinkClick r:id="rId2" action="ppaction://hlinkfile"/>
              </a:rPr>
              <a:t>หน้าที่ของ</a:t>
            </a:r>
            <a:r>
              <a:rPr lang="th-TH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hlinkClick r:id="rId2" action="ppaction://hlinkfile"/>
              </a:rPr>
              <a:t>ผู้ควบคุมงาน</a:t>
            </a:r>
            <a:endParaRPr 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คำบรรยายภาพแบบเมฆ 6"/>
          <p:cNvSpPr/>
          <p:nvPr/>
        </p:nvSpPr>
        <p:spPr>
          <a:xfrm>
            <a:off x="714348" y="1571612"/>
            <a:ext cx="8001024" cy="4214842"/>
          </a:xfrm>
          <a:prstGeom prst="cloudCallout">
            <a:avLst>
              <a:gd name="adj1" fmla="val -29273"/>
              <a:gd name="adj2" fmla="val 63502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400" dirty="0" smtClean="0">
                <a:solidFill>
                  <a:schemeClr val="tx1"/>
                </a:solidFill>
                <a:latin typeface="Angsana News" pitchFamily="18" charset="-34"/>
                <a:cs typeface="Angsana News" pitchFamily="18" charset="-34"/>
              </a:rPr>
              <a:t>ระเบียบกระทรวงการคลัง ว่าด้วยการจัดซื้อจัดจ้างและการบริหารพัสดุภาครัฐ พ.ศ.</a:t>
            </a:r>
            <a:r>
              <a:rPr lang="en-US" sz="4400" dirty="0" smtClean="0">
                <a:solidFill>
                  <a:schemeClr val="tx1"/>
                </a:solidFill>
                <a:latin typeface="Angsana News" pitchFamily="18" charset="-34"/>
                <a:cs typeface="Angsana News" pitchFamily="18" charset="-34"/>
              </a:rPr>
              <a:t> </a:t>
            </a:r>
            <a:r>
              <a:rPr lang="th-TH" sz="4400" dirty="0" smtClean="0">
                <a:solidFill>
                  <a:schemeClr val="tx1"/>
                </a:solidFill>
                <a:latin typeface="Angsana News" pitchFamily="18" charset="-34"/>
                <a:cs typeface="Angsana News" pitchFamily="18" charset="-34"/>
              </a:rPr>
              <a:t>๒๕๖๐                        ข้อ ๑๗๘ ได้กำหนดหน้าที่ของ                 ผู้ควบคุมงานไว้ดังนี้.</a:t>
            </a:r>
            <a:r>
              <a:rPr lang="th-TH" sz="4400" dirty="0" smtClean="0">
                <a:latin typeface="Angsana News" pitchFamily="18" charset="-34"/>
                <a:cs typeface="Angsana News" pitchFamily="18" charset="-34"/>
              </a:rPr>
              <a:t>-</a:t>
            </a:r>
            <a:endParaRPr lang="th-TH" sz="4400" dirty="0">
              <a:latin typeface="Angsana News" pitchFamily="18" charset="-34"/>
              <a:cs typeface="Angsana News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07521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57158" y="363915"/>
            <a:ext cx="8439921" cy="6093976"/>
          </a:xfrm>
          <a:prstGeom prst="rect">
            <a:avLst/>
          </a:prstGeom>
          <a:solidFill>
            <a:srgbClr val="F6D0F7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          </a:t>
            </a:r>
            <a:r>
              <a:rPr lang="th-TH" sz="30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ทำไม</a:t>
            </a:r>
            <a:r>
              <a:rPr lang="th-TH" sz="30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ต้องกำหนดให้คู่สัญญา</a:t>
            </a:r>
            <a:r>
              <a:rPr kumimoji="0" lang="th-TH" sz="300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จะต้องแจ้งเหตุให้หน่วยงานของรัฐทราบภายใน </a:t>
            </a:r>
            <a:r>
              <a:rPr kumimoji="0" lang="en-US" sz="300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15</a:t>
            </a:r>
            <a:r>
              <a:rPr kumimoji="0" lang="th-TH" sz="300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 วัน นับถัดจากวันที่เหตุนั้นได้สิ้นสุดลง </a:t>
            </a:r>
            <a:r>
              <a:rPr kumimoji="0" lang="en-US" sz="300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          </a:t>
            </a:r>
            <a:r>
              <a:rPr kumimoji="0" lang="th-TH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เพื่อ</a:t>
            </a:r>
            <a:r>
              <a:rPr kumimoji="0" lang="th-TH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ต้องการทราบความจริงว่าเหตุตาม</a:t>
            </a:r>
            <a:r>
              <a:rPr lang="th-TH" sz="30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มาตรา </a:t>
            </a:r>
            <a:r>
              <a:rPr lang="en-US" sz="30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102</a:t>
            </a:r>
            <a:r>
              <a:rPr lang="th-TH" sz="30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 </a:t>
            </a:r>
            <a:r>
              <a:rPr lang="en-US" sz="30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(2) </a:t>
            </a:r>
            <a:r>
              <a:rPr lang="th-TH" sz="30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และ </a:t>
            </a:r>
            <a:r>
              <a:rPr lang="en-US" sz="30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(3) </a:t>
            </a:r>
            <a:r>
              <a:rPr lang="th-TH" sz="3000" b="1" dirty="0" smtClean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ได้</a:t>
            </a:r>
            <a:r>
              <a:rPr lang="th-TH" sz="30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เกิดขึ้นจริง และมีความเสียหายจริง  โดยคู่สัญญาจะได้นำพยานเอกสารและบุคคลและข้อเท็จจริงที่เกิดขึ้นพิสูจน์ให้หน่วยงาน</a:t>
            </a:r>
            <a:r>
              <a:rPr lang="th-TH" sz="3000" b="1" dirty="0" smtClean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ทราบ</a:t>
            </a:r>
            <a:r>
              <a:rPr lang="th-TH" sz="30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 </a:t>
            </a:r>
            <a:r>
              <a:rPr kumimoji="0" lang="th-TH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หากป</a:t>
            </a:r>
            <a:r>
              <a:rPr lang="th-TH" sz="3000" b="1" dirty="0" smtClean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ล่อ</a:t>
            </a:r>
            <a:r>
              <a:rPr kumimoji="0" lang="th-TH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ยระ</a:t>
            </a:r>
            <a:r>
              <a:rPr kumimoji="0" lang="th-TH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ยะเวลา</a:t>
            </a:r>
            <a:r>
              <a:rPr kumimoji="0" lang="th-TH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ทิ้งไว้นาน พยานหลักฐาน</a:t>
            </a:r>
            <a:r>
              <a:rPr kumimoji="0" lang="th-TH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ต่างๆ </a:t>
            </a:r>
            <a:r>
              <a:rPr kumimoji="0" lang="th-TH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อาจสูญหาย หายาก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 </a:t>
            </a:r>
            <a:r>
              <a:rPr lang="th-TH" sz="30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อันจะทำให้หน่วยงานหาเหตุผลข้อเท็จจริง พยานหลักฐาน</a:t>
            </a:r>
            <a:r>
              <a:rPr lang="th-TH" sz="3000" b="1" dirty="0" smtClean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ต่างๆ </a:t>
            </a:r>
            <a:r>
              <a:rPr lang="th-TH" sz="30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มารับรอง</a:t>
            </a:r>
            <a:r>
              <a:rPr kumimoji="0" lang="th-TH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ความรับผิดของตนใน</a:t>
            </a:r>
            <a:r>
              <a:rPr kumimoji="0" lang="th-TH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การลด </a:t>
            </a:r>
            <a:r>
              <a:rPr kumimoji="0" lang="th-TH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งดค่าปรับ หรือขยายระยะเวลาทำการให้คู่สัญญา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30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	การที่หน่วยงานจะลด งดค่าปรับ หรือขยายระยะเวลาทำการตามสัญญา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จะต้องพิจารณาก่อนว่านับแต่เหตุสิ้นสุดตาม 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(2) </a:t>
            </a:r>
            <a:r>
              <a:rPr kumimoji="0" lang="th-TH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หรือ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 (3)</a:t>
            </a:r>
            <a:r>
              <a:rPr kumimoji="0" lang="th-TH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uLnTx/>
                <a:uFillTx/>
                <a:latin typeface="Angsana New" pitchFamily="18" charset="-34"/>
                <a:ea typeface="+mn-ea"/>
                <a:cs typeface="Angsana New" pitchFamily="18" charset="-34"/>
              </a:rPr>
              <a:t> ได้สิ้นสุดลง คู่สัญญา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30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ได้แจ้งเหตุดังกล่าวเป็นหนังสือให้หน่วยงานทราบก่อนหรือภายหลัง </a:t>
            </a:r>
            <a:r>
              <a:rPr lang="en-US" sz="30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15</a:t>
            </a:r>
            <a:r>
              <a:rPr lang="th-TH" sz="30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 วันนับแต่เหตุนั้น</a:t>
            </a:r>
            <a:r>
              <a:rPr lang="th-TH" sz="3000" b="1" dirty="0" smtClean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สิ้นสุดหรือไม่ หากไม่มี</a:t>
            </a:r>
            <a:r>
              <a:rPr lang="th-TH" sz="30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การแจ้งเหตุจะถือว่าคู่สัญญาสละ</a:t>
            </a:r>
            <a:r>
              <a:rPr lang="th-TH" sz="3000" b="1" dirty="0" smtClean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สิทธิ์การ</a:t>
            </a:r>
            <a:r>
              <a:rPr lang="th-TH" sz="30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ของด ลดค่าปรับ หรือขยายระยะเวลาทำ</a:t>
            </a:r>
            <a:r>
              <a:rPr lang="th-TH" sz="3000" b="1" dirty="0" smtClean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การ</a:t>
            </a:r>
            <a:endParaRPr kumimoji="0" lang="th-TH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Calibri"/>
              <a:ea typeface="+mn-ea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0752158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มุมมน 2"/>
          <p:cNvSpPr/>
          <p:nvPr/>
        </p:nvSpPr>
        <p:spPr>
          <a:xfrm>
            <a:off x="357158" y="500042"/>
            <a:ext cx="8473256" cy="5143536"/>
          </a:xfrm>
          <a:prstGeom prst="roundRect">
            <a:avLst/>
          </a:prstGeom>
          <a:solidFill>
            <a:srgbClr val="F6D0F7"/>
          </a:solidFill>
          <a:ln w="76200">
            <a:solidFill>
              <a:srgbClr val="FF3399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3050" algn="l"/>
                <a:tab pos="355600" algn="l"/>
                <a:tab pos="1979613" algn="l"/>
              </a:tabLst>
              <a:defRPr/>
            </a:pP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Cordia New" panose="020B0304020202020204" pitchFamily="34" charset="-34"/>
              </a:rPr>
              <a:t>		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3050" algn="l"/>
                <a:tab pos="355600" algn="l"/>
                <a:tab pos="1979613" algn="l"/>
              </a:tabLst>
              <a:defRPr/>
            </a:pPr>
            <a:endParaRPr kumimoji="0" lang="th-TH" sz="1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FreesiaUPC" pitchFamily="34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55600" algn="l"/>
              </a:tabLst>
              <a:defRPr/>
            </a:pP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FreesiaUPC" pitchFamily="34" charset="-34"/>
              </a:rPr>
              <a:t>๑. ถ้าผู้มีอำนาจ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FreesiaUPC" pitchFamily="34" charset="-34"/>
              </a:rPr>
              <a:t>อนุมัติทันภายในอายุสัญญา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h-TH" sz="1200" b="1" i="0" u="none" strike="noStrike" kern="1200" cap="none" spc="0" normalizeH="0" baseline="0" noProof="0" dirty="0">
              <a:ln>
                <a:noFill/>
              </a:ln>
              <a:solidFill>
                <a:srgbClr val="003E1C"/>
              </a:solidFill>
              <a:effectLst/>
              <a:uLnTx/>
              <a:uFillTx/>
              <a:latin typeface="Calibri"/>
              <a:ea typeface="+mn-ea"/>
              <a:cs typeface="FreesiaUPC" pitchFamily="34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srgbClr val="003E1C"/>
                </a:solidFill>
                <a:effectLst/>
                <a:uLnTx/>
                <a:uFillTx/>
                <a:latin typeface="Calibri"/>
                <a:ea typeface="+mn-ea"/>
                <a:cs typeface="FreesiaUPC" pitchFamily="34" charset="-34"/>
              </a:rPr>
              <a:t>๒. ถ้าผู้มีอำนาจ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srgbClr val="003E1C"/>
                </a:solidFill>
                <a:effectLst/>
                <a:uLnTx/>
                <a:uFillTx/>
                <a:latin typeface="Calibri"/>
                <a:ea typeface="+mn-ea"/>
                <a:cs typeface="FreesiaUPC" pitchFamily="34" charset="-34"/>
              </a:rPr>
              <a:t>อนุมัติให้ขยายไม่ทัน โดย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srgbClr val="003E1C"/>
                </a:solidFill>
                <a:effectLst/>
                <a:uLnTx/>
                <a:uFillTx/>
                <a:latin typeface="Calibri"/>
                <a:ea typeface="+mn-ea"/>
                <a:cs typeface="FreesiaUPC" pitchFamily="34" charset="-34"/>
              </a:rPr>
              <a:t>อนุมัติหลังจากครบกำหนด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srgbClr val="003E1C"/>
                </a:solidFill>
                <a:effectLst/>
                <a:uLnTx/>
                <a:uFillTx/>
                <a:latin typeface="Calibri"/>
                <a:ea typeface="+mn-ea"/>
                <a:cs typeface="FreesiaUPC" pitchFamily="34" charset="-34"/>
              </a:rPr>
              <a:t>สัญญาไปแล้ว และเป็นกรณี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srgbClr val="003E1C"/>
                </a:solidFill>
                <a:effectLst/>
                <a:uLnTx/>
                <a:uFillTx/>
                <a:latin typeface="Calibri"/>
                <a:ea typeface="+mn-ea"/>
                <a:cs typeface="FreesiaUPC" pitchFamily="34" charset="-34"/>
              </a:rPr>
              <a:t>ที่มีค่าปรับเกิดขึ้นแล้ว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1" i="0" u="none" strike="noStrike" kern="1200" cap="none" spc="0" normalizeH="0" baseline="0" noProof="0" dirty="0">
              <a:ln>
                <a:noFill/>
              </a:ln>
              <a:solidFill>
                <a:srgbClr val="003E1C"/>
              </a:solidFill>
              <a:effectLst/>
              <a:uLnTx/>
              <a:uFillTx/>
              <a:latin typeface="Calibri"/>
              <a:ea typeface="+mn-ea"/>
              <a:cs typeface="FreesiaUPC" pitchFamily="34" charset="-34"/>
            </a:endParaRPr>
          </a:p>
        </p:txBody>
      </p:sp>
      <p:sp>
        <p:nvSpPr>
          <p:cNvPr id="4" name="รูปห้าเหลี่ยม 3"/>
          <p:cNvSpPr/>
          <p:nvPr/>
        </p:nvSpPr>
        <p:spPr>
          <a:xfrm>
            <a:off x="4786314" y="2071678"/>
            <a:ext cx="3786188" cy="721792"/>
          </a:xfrm>
          <a:prstGeom prst="homePlate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FreesiaUPC" pitchFamily="34" charset="-34"/>
              </a:rPr>
              <a:t>อนุมัติให้ขยายสัญญา</a:t>
            </a:r>
            <a:endParaRPr kumimoji="0" lang="th-TH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5" name="ลูกศรขวา 4"/>
          <p:cNvSpPr/>
          <p:nvPr/>
        </p:nvSpPr>
        <p:spPr>
          <a:xfrm>
            <a:off x="4286248" y="2285992"/>
            <a:ext cx="455091" cy="2888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h-TH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7" name="ลูกศรขวา 6"/>
          <p:cNvSpPr/>
          <p:nvPr/>
        </p:nvSpPr>
        <p:spPr>
          <a:xfrm>
            <a:off x="4214810" y="4071942"/>
            <a:ext cx="455091" cy="249051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h-TH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8" name="รูปห้าเหลี่ยม 7"/>
          <p:cNvSpPr/>
          <p:nvPr/>
        </p:nvSpPr>
        <p:spPr>
          <a:xfrm>
            <a:off x="4677766" y="3832300"/>
            <a:ext cx="3751886" cy="711523"/>
          </a:xfrm>
          <a:prstGeom prst="homePlat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FreesiaUPC" pitchFamily="34" charset="-34"/>
              </a:rPr>
              <a:t>อนุมัติงด/หรือลดค่าปรับ</a:t>
            </a:r>
            <a:endParaRPr kumimoji="0" lang="th-TH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Cordia New" panose="020B0304020202020204" pitchFamily="34" charset="-34"/>
            </a:endParaRPr>
          </a:p>
        </p:txBody>
      </p:sp>
      <p:pic>
        <p:nvPicPr>
          <p:cNvPr id="9" name="Picture 14">
            <a:extLst>
              <a:ext uri="{FF2B5EF4-FFF2-40B4-BE49-F238E27FC236}">
                <a16:creationId xmlns="" xmlns:a16="http://schemas.microsoft.com/office/drawing/2014/main" id="{A4026398-BC4D-4416-9856-89527E27DB2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330" y="642918"/>
            <a:ext cx="1357322" cy="12858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0752158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84AD2AF-D223-4B24-9448-FC01100AC19D}"/>
              </a:ext>
            </a:extLst>
          </p:cNvPr>
          <p:cNvSpPr txBox="1"/>
          <p:nvPr/>
        </p:nvSpPr>
        <p:spPr>
          <a:xfrm>
            <a:off x="285720" y="357166"/>
            <a:ext cx="8572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DilleniaUPC" panose="02020603050405020304" pitchFamily="18" charset="-34"/>
                <a:ea typeface="+mn-ea"/>
                <a:cs typeface="DilleniaUPC" panose="02020603050405020304" pitchFamily="18" charset="-34"/>
              </a:rPr>
              <a:t>ระยะเวลาดำเนินการของคณะกรรมการตรวจรับพัสดุ และผู้ควบคุมงาน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DilleniaUPC" panose="02020603050405020304" pitchFamily="18" charset="-34"/>
                <a:ea typeface="+mn-ea"/>
                <a:cs typeface="DilleniaUPC" panose="02020603050405020304" pitchFamily="18" charset="-34"/>
              </a:rPr>
              <a:t>  ตามคำสั่งกรมฯ ที่ บ.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DilleniaUPC" panose="02020603050405020304" pitchFamily="18" charset="-34"/>
                <a:ea typeface="+mn-ea"/>
                <a:cs typeface="DilleniaUPC" panose="02020603050405020304" pitchFamily="18" charset="-34"/>
              </a:rPr>
              <a:t>1</a:t>
            </a: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DilleniaUPC" panose="02020603050405020304" pitchFamily="18" charset="-34"/>
                <a:ea typeface="+mn-ea"/>
                <a:cs typeface="DilleniaUPC" panose="02020603050405020304" pitchFamily="18" charset="-34"/>
              </a:rPr>
              <a:t>/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DilleniaUPC" panose="02020603050405020304" pitchFamily="18" charset="-34"/>
                <a:ea typeface="+mn-ea"/>
                <a:cs typeface="DilleniaUPC" panose="02020603050405020304" pitchFamily="18" charset="-34"/>
              </a:rPr>
              <a:t>122</a:t>
            </a: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DilleniaUPC" panose="02020603050405020304" pitchFamily="18" charset="-34"/>
                <a:ea typeface="+mn-ea"/>
                <a:cs typeface="DilleniaUPC" panose="02020603050405020304" pitchFamily="18" charset="-34"/>
              </a:rPr>
              <a:t>/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DilleniaUPC" panose="02020603050405020304" pitchFamily="18" charset="-34"/>
                <a:ea typeface="+mn-ea"/>
                <a:cs typeface="DilleniaUPC" panose="02020603050405020304" pitchFamily="18" charset="-34"/>
              </a:rPr>
              <a:t>2560</a:t>
            </a: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DilleniaUPC" panose="02020603050405020304" pitchFamily="18" charset="-34"/>
                <a:ea typeface="+mn-ea"/>
                <a:cs typeface="DilleniaUPC" panose="02020603050405020304" pitchFamily="18" charset="-34"/>
              </a:rPr>
              <a:t> ลงวันที่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DilleniaUPC" panose="02020603050405020304" pitchFamily="18" charset="-34"/>
                <a:ea typeface="+mn-ea"/>
                <a:cs typeface="DilleniaUPC" panose="02020603050405020304" pitchFamily="18" charset="-34"/>
              </a:rPr>
              <a:t>29 </a:t>
            </a: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DilleniaUPC" panose="02020603050405020304" pitchFamily="18" charset="-34"/>
                <a:ea typeface="+mn-ea"/>
                <a:cs typeface="DilleniaUPC" panose="02020603050405020304" pitchFamily="18" charset="-34"/>
              </a:rPr>
              <a:t>สิงหาคม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DilleniaUPC" panose="02020603050405020304" pitchFamily="18" charset="-34"/>
                <a:ea typeface="+mn-ea"/>
                <a:cs typeface="DilleniaUPC" panose="02020603050405020304" pitchFamily="18" charset="-34"/>
              </a:rPr>
              <a:t>2560</a:t>
            </a:r>
            <a:endParaRPr kumimoji="0" lang="th-TH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DilleniaUPC" panose="02020603050405020304" pitchFamily="18" charset="-34"/>
              <a:ea typeface="+mn-ea"/>
              <a:cs typeface="DilleniaUPC" panose="02020603050405020304" pitchFamily="18" charset="-34"/>
            </a:endParaRPr>
          </a:p>
        </p:txBody>
      </p:sp>
      <p:graphicFrame>
        <p:nvGraphicFramePr>
          <p:cNvPr id="11" name="ตาราง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5661855"/>
              </p:ext>
            </p:extLst>
          </p:nvPr>
        </p:nvGraphicFramePr>
        <p:xfrm>
          <a:off x="214282" y="1714488"/>
          <a:ext cx="8712968" cy="4821209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0243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26220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4264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52213"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solidFill>
                            <a:srgbClr val="C00000"/>
                          </a:solidFill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ผู้รับผิดชอบ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solidFill>
                            <a:srgbClr val="C00000"/>
                          </a:solidFill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ระยะเวลาการพิจารณา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solidFill>
                            <a:srgbClr val="C00000"/>
                          </a:solidFill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การขยายเวลาพิจารณา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97550">
                <a:tc>
                  <a:txBody>
                    <a:bodyPr/>
                    <a:lstStyle/>
                    <a:p>
                      <a:r>
                        <a:rPr lang="th-TH" sz="2800" b="1" dirty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คณะกรรมการตรวจรับพัสดุ</a:t>
                      </a:r>
                    </a:p>
                    <a:p>
                      <a:r>
                        <a:rPr lang="th-TH" sz="2800" b="1" dirty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ในงานซื้อหรือจ้าง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h-TH" sz="2800" b="1" dirty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ไม่เกิน </a:t>
                      </a:r>
                      <a:r>
                        <a:rPr lang="en-US" sz="2800" b="1" baseline="0" dirty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5</a:t>
                      </a:r>
                      <a:r>
                        <a:rPr lang="th-TH" sz="2800" b="1" baseline="0" dirty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 วันทำการนับแต่วันที่คู่สัญญานำพัสดุมาส่งมอบ</a:t>
                      </a:r>
                      <a:endParaRPr lang="th-TH" sz="2800" b="1" dirty="0">
                        <a:latin typeface="DilleniaUPC" panose="02020603050405020304" pitchFamily="18" charset="-34"/>
                        <a:cs typeface="DilleniaUPC" panose="02020603050405020304" pitchFamily="18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h-TH" sz="2800" b="1" dirty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ขอขยายได้ครั้งละไม่เกิน</a:t>
                      </a:r>
                    </a:p>
                    <a:p>
                      <a:r>
                        <a:rPr lang="th-TH" sz="2800" b="1" dirty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 5 วันทำการ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84620">
                <a:tc>
                  <a:txBody>
                    <a:bodyPr/>
                    <a:lstStyle/>
                    <a:p>
                      <a:r>
                        <a:rPr lang="th-TH" sz="2800" b="1" dirty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คณะกรรมการตรวจรับพัสดุ</a:t>
                      </a:r>
                    </a:p>
                    <a:p>
                      <a:r>
                        <a:rPr lang="th-TH" sz="2800" b="1" dirty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ในงานจ้าง</a:t>
                      </a:r>
                      <a:r>
                        <a:rPr lang="th-TH" sz="2800" b="1" dirty="0" smtClean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ก่อสร้าง</a:t>
                      </a:r>
                      <a:endParaRPr lang="th-TH" sz="2800" b="1" dirty="0">
                        <a:latin typeface="DilleniaUPC" panose="02020603050405020304" pitchFamily="18" charset="-34"/>
                        <a:cs typeface="DilleniaUPC" panose="02020603050405020304" pitchFamily="18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งาน</a:t>
                      </a:r>
                      <a:r>
                        <a:rPr lang="th-TH" sz="2800" b="1" dirty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แต่ละงวดไม่</a:t>
                      </a:r>
                      <a:r>
                        <a:rPr lang="th-TH" sz="2800" b="1" dirty="0" smtClean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เกิน</a:t>
                      </a:r>
                      <a:r>
                        <a:rPr lang="th-TH" sz="2800" b="1" baseline="0" dirty="0" smtClean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 </a:t>
                      </a:r>
                      <a:r>
                        <a:rPr lang="en-US" sz="2800" b="1" baseline="0" dirty="0" smtClean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3 </a:t>
                      </a:r>
                      <a:r>
                        <a:rPr lang="th-TH" sz="2800" b="1" baseline="0" dirty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วันทำการ  </a:t>
                      </a:r>
                    </a:p>
                    <a:p>
                      <a:r>
                        <a:rPr lang="th-TH" sz="2800" b="1" baseline="0" dirty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งวดสุดท้ายไม่เกิน </a:t>
                      </a:r>
                      <a:r>
                        <a:rPr lang="en-US" sz="2800" b="1" baseline="0" dirty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5</a:t>
                      </a:r>
                      <a:r>
                        <a:rPr lang="th-TH" sz="2800" b="1" baseline="0" dirty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 วันทำการ</a:t>
                      </a:r>
                      <a:endParaRPr lang="th-TH" sz="2800" b="1" dirty="0">
                        <a:latin typeface="DilleniaUPC" panose="02020603050405020304" pitchFamily="18" charset="-34"/>
                        <a:cs typeface="DilleniaUPC" panose="02020603050405020304" pitchFamily="18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ขอ</a:t>
                      </a:r>
                      <a:r>
                        <a:rPr lang="th-TH" sz="2800" b="1" dirty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ขยายได้ครั้งละไม่เกิน</a:t>
                      </a:r>
                    </a:p>
                    <a:p>
                      <a:r>
                        <a:rPr lang="th-TH" sz="2800" b="1" dirty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 </a:t>
                      </a:r>
                      <a:r>
                        <a:rPr lang="en-US" sz="2800" b="1" dirty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5</a:t>
                      </a:r>
                      <a:r>
                        <a:rPr lang="th-TH" sz="2800" b="1" dirty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 วันทำการ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49279">
                <a:tc>
                  <a:txBody>
                    <a:bodyPr/>
                    <a:lstStyle/>
                    <a:p>
                      <a:r>
                        <a:rPr lang="th-TH" sz="2800" b="1" dirty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คณะกรรมการตรวจรับพัสดุ</a:t>
                      </a:r>
                    </a:p>
                    <a:p>
                      <a:r>
                        <a:rPr lang="th-TH" sz="2800" b="1" dirty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ในงานจ้างที่ปรึกษา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h-TH" sz="2800" b="1" dirty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อย่างช้า</a:t>
                      </a:r>
                      <a:r>
                        <a:rPr lang="th-TH" sz="2800" b="1" baseline="0" dirty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ภายใน </a:t>
                      </a:r>
                      <a:r>
                        <a:rPr lang="en-US" sz="2800" b="1" baseline="0" dirty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5</a:t>
                      </a:r>
                      <a:r>
                        <a:rPr lang="th-TH" sz="2800" b="1" baseline="0" dirty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 วันทำการ</a:t>
                      </a:r>
                      <a:endParaRPr lang="th-TH" sz="2800" b="1" dirty="0">
                        <a:latin typeface="DilleniaUPC" panose="02020603050405020304" pitchFamily="18" charset="-34"/>
                        <a:cs typeface="DilleniaUPC" panose="02020603050405020304" pitchFamily="18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h-TH" sz="2800" b="1" dirty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ขอขยายได้ครั้งละไม่เกิน</a:t>
                      </a:r>
                    </a:p>
                    <a:p>
                      <a:r>
                        <a:rPr lang="th-TH" sz="2800" b="1" dirty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 </a:t>
                      </a:r>
                      <a:r>
                        <a:rPr lang="en-US" sz="2800" b="1" dirty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5</a:t>
                      </a:r>
                      <a:r>
                        <a:rPr lang="th-TH" sz="2800" b="1" dirty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 วันทำการ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4048">
                <a:tc>
                  <a:txBody>
                    <a:bodyPr/>
                    <a:lstStyle/>
                    <a:p>
                      <a:r>
                        <a:rPr lang="th-TH" sz="2800" b="1" dirty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คณะกรรมการตรวจรับพัสดุ</a:t>
                      </a:r>
                    </a:p>
                    <a:p>
                      <a:r>
                        <a:rPr lang="th-TH" sz="2800" b="1" dirty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ในงานจ้างออกแบบหรือควบคุมงานก่อสร้าง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h-TH" sz="2800" b="1" dirty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อย่างช้าไม่เกิน </a:t>
                      </a:r>
                      <a:r>
                        <a:rPr lang="en-US" sz="2800" b="1" dirty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5</a:t>
                      </a:r>
                      <a:r>
                        <a:rPr lang="th-TH" sz="2800" b="1" dirty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 วันทำการ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h-TH" sz="2800" b="1" dirty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ขอขยายได้ครั้งละไม่เกิน</a:t>
                      </a:r>
                    </a:p>
                    <a:p>
                      <a:r>
                        <a:rPr lang="th-TH" sz="2800" b="1" dirty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 5 วันทำการ</a:t>
                      </a:r>
                    </a:p>
                    <a:p>
                      <a:endParaRPr lang="th-TH" sz="2800" b="1" dirty="0">
                        <a:latin typeface="DilleniaUPC" panose="02020603050405020304" pitchFamily="18" charset="-34"/>
                        <a:cs typeface="DilleniaUPC" panose="02020603050405020304" pitchFamily="18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752158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84AD2AF-D223-4B24-9448-FC01100AC19D}"/>
              </a:ext>
            </a:extLst>
          </p:cNvPr>
          <p:cNvSpPr txBox="1"/>
          <p:nvPr/>
        </p:nvSpPr>
        <p:spPr>
          <a:xfrm>
            <a:off x="285720" y="357166"/>
            <a:ext cx="8572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DilleniaUPC" panose="02020603050405020304" pitchFamily="18" charset="-34"/>
                <a:ea typeface="+mn-ea"/>
                <a:cs typeface="DilleniaUPC" panose="02020603050405020304" pitchFamily="18" charset="-34"/>
              </a:rPr>
              <a:t>ระยะเวลาดำเนินการของคณะกรรมการตรวจรับพัสดุ และผู้ควบคุมงาน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DilleniaUPC" panose="02020603050405020304" pitchFamily="18" charset="-34"/>
                <a:ea typeface="+mn-ea"/>
                <a:cs typeface="DilleniaUPC" panose="02020603050405020304" pitchFamily="18" charset="-34"/>
              </a:rPr>
              <a:t>  ตามคำสั่งกรมฯ ที่ บ.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DilleniaUPC" panose="02020603050405020304" pitchFamily="18" charset="-34"/>
                <a:ea typeface="+mn-ea"/>
                <a:cs typeface="DilleniaUPC" panose="02020603050405020304" pitchFamily="18" charset="-34"/>
              </a:rPr>
              <a:t>1</a:t>
            </a: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DilleniaUPC" panose="02020603050405020304" pitchFamily="18" charset="-34"/>
                <a:ea typeface="+mn-ea"/>
                <a:cs typeface="DilleniaUPC" panose="02020603050405020304" pitchFamily="18" charset="-34"/>
              </a:rPr>
              <a:t>/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DilleniaUPC" panose="02020603050405020304" pitchFamily="18" charset="-34"/>
                <a:ea typeface="+mn-ea"/>
                <a:cs typeface="DilleniaUPC" panose="02020603050405020304" pitchFamily="18" charset="-34"/>
              </a:rPr>
              <a:t>122</a:t>
            </a: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DilleniaUPC" panose="02020603050405020304" pitchFamily="18" charset="-34"/>
                <a:ea typeface="+mn-ea"/>
                <a:cs typeface="DilleniaUPC" panose="02020603050405020304" pitchFamily="18" charset="-34"/>
              </a:rPr>
              <a:t>/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DilleniaUPC" panose="02020603050405020304" pitchFamily="18" charset="-34"/>
                <a:ea typeface="+mn-ea"/>
                <a:cs typeface="DilleniaUPC" panose="02020603050405020304" pitchFamily="18" charset="-34"/>
              </a:rPr>
              <a:t>2560</a:t>
            </a: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DilleniaUPC" panose="02020603050405020304" pitchFamily="18" charset="-34"/>
                <a:ea typeface="+mn-ea"/>
                <a:cs typeface="DilleniaUPC" panose="02020603050405020304" pitchFamily="18" charset="-34"/>
              </a:rPr>
              <a:t> ลงวันที่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DilleniaUPC" panose="02020603050405020304" pitchFamily="18" charset="-34"/>
                <a:ea typeface="+mn-ea"/>
                <a:cs typeface="DilleniaUPC" panose="02020603050405020304" pitchFamily="18" charset="-34"/>
              </a:rPr>
              <a:t>29 </a:t>
            </a: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DilleniaUPC" panose="02020603050405020304" pitchFamily="18" charset="-34"/>
                <a:ea typeface="+mn-ea"/>
                <a:cs typeface="DilleniaUPC" panose="02020603050405020304" pitchFamily="18" charset="-34"/>
              </a:rPr>
              <a:t>สิงหาคม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DilleniaUPC" panose="02020603050405020304" pitchFamily="18" charset="-34"/>
                <a:ea typeface="+mn-ea"/>
                <a:cs typeface="DilleniaUPC" panose="02020603050405020304" pitchFamily="18" charset="-34"/>
              </a:rPr>
              <a:t>2560</a:t>
            </a:r>
            <a:endParaRPr kumimoji="0" lang="th-TH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DilleniaUPC" panose="02020603050405020304" pitchFamily="18" charset="-34"/>
              <a:ea typeface="+mn-ea"/>
              <a:cs typeface="DilleniaUPC" panose="02020603050405020304" pitchFamily="18" charset="-34"/>
            </a:endParaRPr>
          </a:p>
        </p:txBody>
      </p:sp>
      <p:graphicFrame>
        <p:nvGraphicFramePr>
          <p:cNvPr id="11" name="ตาราง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5661855"/>
              </p:ext>
            </p:extLst>
          </p:nvPr>
        </p:nvGraphicFramePr>
        <p:xfrm>
          <a:off x="214282" y="1928802"/>
          <a:ext cx="8712968" cy="40233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85738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11927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73630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52213"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solidFill>
                            <a:srgbClr val="C00000"/>
                          </a:solidFill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ผู้รับผิดชอบ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solidFill>
                            <a:srgbClr val="C00000"/>
                          </a:solidFill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ระยะเวลาการพิจารณา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solidFill>
                            <a:srgbClr val="C00000"/>
                          </a:solidFill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การขยายเวลาพิจารณา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97550"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ผู้ควบคุมงาน</a:t>
                      </a:r>
                      <a:endParaRPr lang="th-TH" sz="2800" b="1" dirty="0">
                        <a:latin typeface="DilleniaUPC" panose="02020603050405020304" pitchFamily="18" charset="-34"/>
                        <a:cs typeface="DilleniaUPC" panose="02020603050405020304" pitchFamily="18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ดำเนินการตามขั้นตอนต่าง</a:t>
                      </a:r>
                      <a:r>
                        <a:rPr lang="th-TH" sz="2800" b="1" baseline="0" dirty="0" smtClean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ๆ ให้แล้วเสร็จนับถัดจากวันที่ได้รับหนังสือส่งมอบงาน และให้ตรวจสอบการจ้างดังนี้</a:t>
                      </a:r>
                    </a:p>
                    <a:p>
                      <a:r>
                        <a:rPr lang="th-TH" sz="2800" b="1" dirty="0" smtClean="0">
                          <a:solidFill>
                            <a:srgbClr val="002060"/>
                          </a:solidFill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งานก่อสร้างแบบราคาเหมารวม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 Lump</a:t>
                      </a:r>
                      <a:r>
                        <a:rPr lang="en-US" sz="2800" b="1" baseline="0" dirty="0" smtClean="0">
                          <a:solidFill>
                            <a:srgbClr val="002060"/>
                          </a:solidFill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 Sum</a:t>
                      </a:r>
                    </a:p>
                    <a:p>
                      <a:r>
                        <a:rPr lang="th-TH" sz="2800" b="1" baseline="0" dirty="0" smtClean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- งวดงานแต่ละงวด ไม่เกิน </a:t>
                      </a:r>
                      <a:r>
                        <a:rPr lang="en-US" sz="2800" b="1" baseline="0" dirty="0" smtClean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3</a:t>
                      </a:r>
                      <a:r>
                        <a:rPr lang="th-TH" sz="2800" b="1" baseline="0" dirty="0" smtClean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 วันทำการ</a:t>
                      </a:r>
                    </a:p>
                    <a:p>
                      <a:r>
                        <a:rPr lang="th-TH" sz="2800" b="1" baseline="0" dirty="0" smtClean="0">
                          <a:solidFill>
                            <a:srgbClr val="002060"/>
                          </a:solidFill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งานก่อสร้างแบบราคาต่อหน่วย </a:t>
                      </a:r>
                      <a:r>
                        <a:rPr lang="en-US" sz="2800" b="1" baseline="0" dirty="0" smtClean="0">
                          <a:solidFill>
                            <a:srgbClr val="002060"/>
                          </a:solidFill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Unit Cost</a:t>
                      </a:r>
                    </a:p>
                    <a:p>
                      <a:r>
                        <a:rPr lang="en-US" sz="2800" b="1" baseline="0" dirty="0" smtClean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-</a:t>
                      </a:r>
                      <a:r>
                        <a:rPr lang="th-TH" sz="2800" b="1" baseline="0" dirty="0" smtClean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งวดงานแต่ละงวดไม่เกิน </a:t>
                      </a:r>
                      <a:r>
                        <a:rPr lang="en-US" sz="2800" b="1" baseline="0" dirty="0" smtClean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3</a:t>
                      </a:r>
                      <a:r>
                        <a:rPr lang="th-TH" sz="2800" b="1" baseline="0" dirty="0" smtClean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 วันทำการ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th-TH" sz="2800" b="1" baseline="0" dirty="0" smtClean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งวดสุดท้ายไม่เกิน </a:t>
                      </a:r>
                      <a:r>
                        <a:rPr lang="en-US" sz="2800" b="1" baseline="0" dirty="0" smtClean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5</a:t>
                      </a:r>
                      <a:r>
                        <a:rPr lang="th-TH" sz="2800" b="1" baseline="0" dirty="0" smtClean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 วันทำการ</a:t>
                      </a:r>
                      <a:endParaRPr lang="th-TH" sz="2800" b="1" dirty="0" smtClean="0">
                        <a:latin typeface="DilleniaUPC" panose="02020603050405020304" pitchFamily="18" charset="-34"/>
                        <a:cs typeface="DilleniaUPC" panose="02020603050405020304" pitchFamily="18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1" dirty="0" smtClean="0">
                          <a:latin typeface="DilleniaUPC" panose="02020603050405020304" pitchFamily="18" charset="-34"/>
                          <a:cs typeface="DilleniaUPC" panose="02020603050405020304" pitchFamily="18" charset="-34"/>
                        </a:rPr>
                        <a:t>หากไม่แล้วเสร็จให้รายงานประธานคณะกรรมการตรวจรับพัสดุ พร้อมเหตุผลความจำเป็น และแจ้งผู้รับจ้างทราบ</a:t>
                      </a:r>
                    </a:p>
                    <a:p>
                      <a:endParaRPr lang="th-TH" sz="2800" b="1" dirty="0">
                        <a:latin typeface="DilleniaUPC" panose="02020603050405020304" pitchFamily="18" charset="-34"/>
                        <a:cs typeface="DilleniaUPC" panose="02020603050405020304" pitchFamily="18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752158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1857356" y="571480"/>
            <a:ext cx="52149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h-TH" sz="5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  <a:cs typeface="AngsanaUPC" pitchFamily="18" charset="-34"/>
              </a:rPr>
              <a:t>องค์ประกอบงานจ้างเหมา</a:t>
            </a:r>
          </a:p>
        </p:txBody>
      </p:sp>
      <p:sp>
        <p:nvSpPr>
          <p:cNvPr id="5" name="Oval 5"/>
          <p:cNvSpPr/>
          <p:nvPr/>
        </p:nvSpPr>
        <p:spPr>
          <a:xfrm>
            <a:off x="642910" y="1714488"/>
            <a:ext cx="3143272" cy="157163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h-TH" sz="4400" b="1" dirty="0">
                <a:solidFill>
                  <a:srgbClr val="0000CC"/>
                </a:solidFill>
                <a:latin typeface="AngsanaUPC" pitchFamily="18" charset="-34"/>
                <a:cs typeface="AngsanaUPC" pitchFamily="18" charset="-34"/>
              </a:rPr>
              <a:t>ฝ่ายผู้ว่าจ้าง</a:t>
            </a:r>
          </a:p>
        </p:txBody>
      </p:sp>
      <p:sp>
        <p:nvSpPr>
          <p:cNvPr id="8" name="TextBox 13"/>
          <p:cNvSpPr txBox="1">
            <a:spLocks noChangeArrowheads="1"/>
          </p:cNvSpPr>
          <p:nvPr/>
        </p:nvSpPr>
        <p:spPr bwMode="auto">
          <a:xfrm>
            <a:off x="3500430" y="1643050"/>
            <a:ext cx="20002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h-TH" sz="4000" b="1" dirty="0">
                <a:solidFill>
                  <a:srgbClr val="FF0000"/>
                </a:solidFill>
                <a:latin typeface="AngsanaUPC" pitchFamily="18" charset="-34"/>
                <a:cs typeface="AngsanaUPC" pitchFamily="18" charset="-34"/>
              </a:rPr>
              <a:t>คู่สัญญา</a:t>
            </a:r>
          </a:p>
        </p:txBody>
      </p:sp>
      <p:sp>
        <p:nvSpPr>
          <p:cNvPr id="9" name="Left-Right Arrow 14"/>
          <p:cNvSpPr/>
          <p:nvPr/>
        </p:nvSpPr>
        <p:spPr>
          <a:xfrm>
            <a:off x="3929058" y="2285992"/>
            <a:ext cx="1143000" cy="357188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sp>
        <p:nvSpPr>
          <p:cNvPr id="10" name="Oval 6"/>
          <p:cNvSpPr/>
          <p:nvPr/>
        </p:nvSpPr>
        <p:spPr>
          <a:xfrm>
            <a:off x="5214942" y="1714488"/>
            <a:ext cx="3214710" cy="1571636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h-TH" sz="4400" b="1" dirty="0">
                <a:solidFill>
                  <a:srgbClr val="0000CC"/>
                </a:solidFill>
                <a:latin typeface="AngsanaUPC" pitchFamily="18" charset="-34"/>
                <a:cs typeface="AngsanaUPC" pitchFamily="18" charset="-34"/>
              </a:rPr>
              <a:t>ฝ่ายผู้รับจ้าง</a:t>
            </a:r>
          </a:p>
        </p:txBody>
      </p:sp>
      <p:sp>
        <p:nvSpPr>
          <p:cNvPr id="11" name="Down Arrow 7"/>
          <p:cNvSpPr/>
          <p:nvPr/>
        </p:nvSpPr>
        <p:spPr>
          <a:xfrm>
            <a:off x="1928794" y="3500438"/>
            <a:ext cx="500066" cy="785818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/>
          <a:srcRect l="3976" t="7878" r="16484" b="1408"/>
          <a:stretch>
            <a:fillRect/>
          </a:stretch>
        </p:blipFill>
        <p:spPr bwMode="auto">
          <a:xfrm>
            <a:off x="4000496" y="2786058"/>
            <a:ext cx="1143005" cy="1745679"/>
          </a:xfrm>
          <a:prstGeom prst="rect">
            <a:avLst/>
          </a:prstGeom>
          <a:noFill/>
          <a:ln w="38100" cap="sq">
            <a:solidFill>
              <a:srgbClr val="FF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  <p:sp>
        <p:nvSpPr>
          <p:cNvPr id="13" name="Down Arrow 10"/>
          <p:cNvSpPr/>
          <p:nvPr/>
        </p:nvSpPr>
        <p:spPr>
          <a:xfrm>
            <a:off x="6643702" y="3500438"/>
            <a:ext cx="500066" cy="785818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sp>
        <p:nvSpPr>
          <p:cNvPr id="14" name="TextBox 8"/>
          <p:cNvSpPr txBox="1">
            <a:spLocks noChangeArrowheads="1"/>
          </p:cNvSpPr>
          <p:nvPr/>
        </p:nvSpPr>
        <p:spPr bwMode="auto">
          <a:xfrm>
            <a:off x="357158" y="4500570"/>
            <a:ext cx="428625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th-TH" sz="4000" b="1" dirty="0">
                <a:solidFill>
                  <a:srgbClr val="7030A0"/>
                </a:solidFill>
                <a:latin typeface="AngsanaUPC" pitchFamily="18" charset="-34"/>
                <a:cs typeface="AngsanaUPC" pitchFamily="18" charset="-34"/>
              </a:rPr>
              <a:t> </a:t>
            </a:r>
            <a:r>
              <a:rPr lang="th-TH" sz="3600" b="1" dirty="0">
                <a:solidFill>
                  <a:srgbClr val="7030A0"/>
                </a:solidFill>
                <a:latin typeface="AngsanaUPC" pitchFamily="18" charset="-34"/>
                <a:cs typeface="AngsanaUPC" pitchFamily="18" charset="-34"/>
              </a:rPr>
              <a:t>คณะกรรมการ</a:t>
            </a:r>
            <a:r>
              <a:rPr lang="th-TH" sz="3600" b="1" dirty="0" smtClean="0">
                <a:solidFill>
                  <a:srgbClr val="7030A0"/>
                </a:solidFill>
                <a:latin typeface="AngsanaUPC" pitchFamily="18" charset="-34"/>
                <a:cs typeface="AngsanaUPC" pitchFamily="18" charset="-34"/>
              </a:rPr>
              <a:t>ตรวจรับพัสดุฯ</a:t>
            </a:r>
            <a:endParaRPr lang="th-TH" sz="3600" b="1" dirty="0">
              <a:solidFill>
                <a:srgbClr val="7030A0"/>
              </a:solidFill>
              <a:latin typeface="AngsanaUPC" pitchFamily="18" charset="-34"/>
              <a:cs typeface="AngsanaUPC" pitchFamily="18" charset="-34"/>
            </a:endParaRPr>
          </a:p>
          <a:p>
            <a:pPr>
              <a:buFontTx/>
              <a:buChar char="-"/>
            </a:pPr>
            <a:r>
              <a:rPr lang="th-TH" sz="3600" b="1" dirty="0">
                <a:solidFill>
                  <a:srgbClr val="7030A0"/>
                </a:solidFill>
                <a:latin typeface="AngsanaUPC" pitchFamily="18" charset="-34"/>
                <a:cs typeface="AngsanaUPC" pitchFamily="18" charset="-34"/>
              </a:rPr>
              <a:t> ผู้ควบคุมงาน</a:t>
            </a:r>
          </a:p>
          <a:p>
            <a:endParaRPr lang="th-TH" sz="3600" b="1" dirty="0">
              <a:solidFill>
                <a:srgbClr val="FF00FF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5" name="TextBox 9"/>
          <p:cNvSpPr txBox="1">
            <a:spLocks noChangeArrowheads="1"/>
          </p:cNvSpPr>
          <p:nvPr/>
        </p:nvSpPr>
        <p:spPr bwMode="auto">
          <a:xfrm>
            <a:off x="5000628" y="4429132"/>
            <a:ext cx="3714779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th-TH" sz="4000" b="1" dirty="0">
                <a:solidFill>
                  <a:srgbClr val="7030A0"/>
                </a:solidFill>
                <a:latin typeface="AngsanaUPC" pitchFamily="18" charset="-34"/>
                <a:cs typeface="AngsanaUPC" pitchFamily="18" charset="-34"/>
              </a:rPr>
              <a:t> </a:t>
            </a:r>
            <a:r>
              <a:rPr lang="th-TH" sz="3600" b="1" dirty="0">
                <a:solidFill>
                  <a:srgbClr val="7030A0"/>
                </a:solidFill>
                <a:latin typeface="AngsanaUPC" pitchFamily="18" charset="-34"/>
                <a:cs typeface="AngsanaUPC" pitchFamily="18" charset="-34"/>
              </a:rPr>
              <a:t>ผู้จัดการโครงการฯ</a:t>
            </a:r>
          </a:p>
          <a:p>
            <a:pPr>
              <a:buFontTx/>
              <a:buChar char="-"/>
            </a:pPr>
            <a:r>
              <a:rPr lang="th-TH" sz="3600" b="1" dirty="0">
                <a:solidFill>
                  <a:srgbClr val="7030A0"/>
                </a:solidFill>
                <a:latin typeface="AngsanaUPC" pitchFamily="18" charset="-34"/>
                <a:cs typeface="AngsanaUPC" pitchFamily="18" charset="-34"/>
              </a:rPr>
              <a:t> วิศวกรควบคุมโครงการฯ</a:t>
            </a:r>
          </a:p>
          <a:p>
            <a:endParaRPr lang="th-TH" sz="3600" b="1" dirty="0">
              <a:solidFill>
                <a:srgbClr val="FF00FF"/>
              </a:solidFill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07521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428596" y="500042"/>
            <a:ext cx="81439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h-TH" sz="4800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ลำดับความสำคัญของการตีความเอกสารสัญญาจ้าง</a:t>
            </a:r>
            <a:endParaRPr lang="en-US" sz="5400" b="1" u="sng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571472" y="1643050"/>
            <a:ext cx="8064500" cy="458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ctr"/>
            <a:r>
              <a:rPr lang="th-TH" sz="3200" b="1" dirty="0">
                <a:solidFill>
                  <a:srgbClr val="D60093"/>
                </a:solidFill>
                <a:latin typeface="Angsana New" pitchFamily="18" charset="-34"/>
                <a:cs typeface="Angsana New" pitchFamily="18" charset="-34"/>
              </a:rPr>
              <a:t>สัญญา</a:t>
            </a:r>
            <a:r>
              <a:rPr lang="th-TH" sz="3200" b="1" dirty="0" smtClean="0">
                <a:solidFill>
                  <a:srgbClr val="D60093"/>
                </a:solidFill>
                <a:latin typeface="Angsana New" pitchFamily="18" charset="-34"/>
                <a:cs typeface="Angsana New" pitchFamily="18" charset="-34"/>
              </a:rPr>
              <a:t>จ้าง(</a:t>
            </a:r>
            <a:r>
              <a:rPr lang="en-US" sz="3200" b="1" dirty="0" smtClean="0">
                <a:solidFill>
                  <a:srgbClr val="D60093"/>
                </a:solidFill>
                <a:latin typeface="Angsana New" pitchFamily="18" charset="-34"/>
                <a:cs typeface="Angsana New" pitchFamily="18" charset="-34"/>
              </a:rPr>
              <a:t>Contract)</a:t>
            </a:r>
            <a:endParaRPr lang="en-US" sz="3200" b="1" dirty="0">
              <a:solidFill>
                <a:srgbClr val="D60093"/>
              </a:solidFill>
              <a:latin typeface="Angsana New" pitchFamily="18" charset="-34"/>
              <a:cs typeface="Angsana New" pitchFamily="18" charset="-34"/>
            </a:endParaRPr>
          </a:p>
          <a:p>
            <a:pPr marL="342900" indent="-342900" algn="ctr">
              <a:buFontTx/>
              <a:buChar char="•"/>
            </a:pPr>
            <a:endParaRPr lang="th-TH" sz="3200" b="1" dirty="0">
              <a:solidFill>
                <a:srgbClr val="D60093"/>
              </a:solidFill>
              <a:latin typeface="Angsana New" pitchFamily="18" charset="-34"/>
              <a:cs typeface="Angsana New" pitchFamily="18" charset="-34"/>
            </a:endParaRPr>
          </a:p>
          <a:p>
            <a:pPr marL="342900" indent="-342900" algn="ctr"/>
            <a:r>
              <a:rPr lang="th-TH" sz="3200" b="1" dirty="0">
                <a:solidFill>
                  <a:srgbClr val="D60093"/>
                </a:solidFill>
                <a:latin typeface="Angsana New" pitchFamily="18" charset="-34"/>
                <a:cs typeface="Angsana New" pitchFamily="18" charset="-34"/>
              </a:rPr>
              <a:t>บันทึกเพิ่มเติมต่อท้าย</a:t>
            </a:r>
            <a:r>
              <a:rPr lang="th-TH" sz="3200" b="1" dirty="0" smtClean="0">
                <a:solidFill>
                  <a:srgbClr val="D60093"/>
                </a:solidFill>
                <a:latin typeface="Angsana New" pitchFamily="18" charset="-34"/>
                <a:cs typeface="Angsana New" pitchFamily="18" charset="-34"/>
              </a:rPr>
              <a:t>สัญญา</a:t>
            </a:r>
            <a:r>
              <a:rPr lang="en-US" sz="3200" b="1" dirty="0" smtClean="0">
                <a:solidFill>
                  <a:srgbClr val="D60093"/>
                </a:solidFill>
                <a:latin typeface="Angsana New" pitchFamily="18" charset="-34"/>
                <a:cs typeface="Angsana New" pitchFamily="18" charset="-34"/>
              </a:rPr>
              <a:t>(Addendum)</a:t>
            </a:r>
            <a:endParaRPr lang="en-US" sz="3200" b="1" dirty="0">
              <a:solidFill>
                <a:srgbClr val="D60093"/>
              </a:solidFill>
              <a:latin typeface="Angsana New" pitchFamily="18" charset="-34"/>
              <a:cs typeface="Angsana New" pitchFamily="18" charset="-34"/>
            </a:endParaRPr>
          </a:p>
          <a:p>
            <a:pPr marL="342900" indent="-342900" algn="ctr"/>
            <a:endParaRPr lang="th-TH" sz="3200" b="1" dirty="0">
              <a:solidFill>
                <a:srgbClr val="D60093"/>
              </a:solidFill>
              <a:latin typeface="Angsana New" pitchFamily="18" charset="-34"/>
              <a:cs typeface="Angsana New" pitchFamily="18" charset="-34"/>
            </a:endParaRPr>
          </a:p>
          <a:p>
            <a:pPr marL="342900" indent="-342900" algn="ctr"/>
            <a:r>
              <a:rPr lang="th-TH" sz="3200" b="1" dirty="0">
                <a:solidFill>
                  <a:srgbClr val="D60093"/>
                </a:solidFill>
                <a:latin typeface="Angsana New" pitchFamily="18" charset="-34"/>
                <a:cs typeface="Angsana New" pitchFamily="18" charset="-34"/>
              </a:rPr>
              <a:t>ข้อกำหนด</a:t>
            </a:r>
            <a:r>
              <a:rPr lang="th-TH" sz="3200" b="1" dirty="0" smtClean="0">
                <a:solidFill>
                  <a:srgbClr val="D60093"/>
                </a:solidFill>
                <a:latin typeface="Angsana New" pitchFamily="18" charset="-34"/>
                <a:cs typeface="Angsana New" pitchFamily="18" charset="-34"/>
              </a:rPr>
              <a:t>พิเศษ</a:t>
            </a:r>
            <a:r>
              <a:rPr lang="en-US" sz="3200" b="1" dirty="0" smtClean="0">
                <a:solidFill>
                  <a:srgbClr val="D60093"/>
                </a:solidFill>
                <a:latin typeface="Angsana New" pitchFamily="18" charset="-34"/>
                <a:cs typeface="Angsana New" pitchFamily="18" charset="-34"/>
              </a:rPr>
              <a:t>(Special Provision)</a:t>
            </a:r>
            <a:endParaRPr lang="en-US" sz="3200" b="1" dirty="0">
              <a:solidFill>
                <a:srgbClr val="D60093"/>
              </a:solidFill>
              <a:latin typeface="Angsana New" pitchFamily="18" charset="-34"/>
              <a:cs typeface="Angsana New" pitchFamily="18" charset="-34"/>
            </a:endParaRPr>
          </a:p>
          <a:p>
            <a:pPr marL="342900" indent="-342900" algn="ctr"/>
            <a:endParaRPr lang="th-TH" sz="3200" b="1" dirty="0">
              <a:solidFill>
                <a:srgbClr val="D60093"/>
              </a:solidFill>
              <a:latin typeface="Angsana New" pitchFamily="18" charset="-34"/>
              <a:cs typeface="Angsana New" pitchFamily="18" charset="-34"/>
            </a:endParaRPr>
          </a:p>
          <a:p>
            <a:pPr marL="342900" indent="-342900" algn="ctr"/>
            <a:r>
              <a:rPr lang="th-TH" sz="3200" b="1" dirty="0">
                <a:solidFill>
                  <a:srgbClr val="D60093"/>
                </a:solidFill>
                <a:latin typeface="Angsana New" pitchFamily="18" charset="-34"/>
                <a:cs typeface="Angsana New" pitchFamily="18" charset="-34"/>
              </a:rPr>
              <a:t>แบบแปลน</a:t>
            </a:r>
            <a:r>
              <a:rPr lang="th-TH" sz="3200" b="1" dirty="0" smtClean="0">
                <a:solidFill>
                  <a:srgbClr val="D60093"/>
                </a:solidFill>
                <a:latin typeface="Angsana New" pitchFamily="18" charset="-34"/>
                <a:cs typeface="Angsana New" pitchFamily="18" charset="-34"/>
              </a:rPr>
              <a:t>แผนผัง</a:t>
            </a:r>
            <a:r>
              <a:rPr lang="en-US" sz="3200" b="1" dirty="0" smtClean="0">
                <a:solidFill>
                  <a:srgbClr val="D60093"/>
                </a:solidFill>
                <a:latin typeface="Angsana New" pitchFamily="18" charset="-34"/>
                <a:cs typeface="Angsana New" pitchFamily="18" charset="-34"/>
              </a:rPr>
              <a:t>(Plan And Drawings)</a:t>
            </a:r>
            <a:endParaRPr lang="en-US" sz="3200" b="1" dirty="0">
              <a:solidFill>
                <a:srgbClr val="D60093"/>
              </a:solidFill>
              <a:latin typeface="Angsana New" pitchFamily="18" charset="-34"/>
              <a:cs typeface="Angsana New" pitchFamily="18" charset="-34"/>
            </a:endParaRPr>
          </a:p>
          <a:p>
            <a:pPr marL="342900" indent="-342900" algn="ctr"/>
            <a:endParaRPr lang="th-TH" sz="3200" b="1" dirty="0">
              <a:solidFill>
                <a:srgbClr val="D60093"/>
              </a:solidFill>
              <a:latin typeface="Angsana New" pitchFamily="18" charset="-34"/>
              <a:cs typeface="Angsana New" pitchFamily="18" charset="-34"/>
            </a:endParaRPr>
          </a:p>
          <a:p>
            <a:pPr marL="342900" indent="-342900" algn="ctr"/>
            <a:r>
              <a:rPr lang="th-TH" sz="3200" b="1" dirty="0">
                <a:solidFill>
                  <a:srgbClr val="D60093"/>
                </a:solidFill>
                <a:latin typeface="Angsana New" pitchFamily="18" charset="-34"/>
                <a:cs typeface="Angsana New" pitchFamily="18" charset="-34"/>
              </a:rPr>
              <a:t>รายการละเอียดและข้อกำหนดการก่อสร้างทาง</a:t>
            </a:r>
            <a:r>
              <a:rPr lang="th-TH" sz="3200" b="1" dirty="0" smtClean="0">
                <a:solidFill>
                  <a:srgbClr val="D60093"/>
                </a:solidFill>
                <a:latin typeface="Angsana New" pitchFamily="18" charset="-34"/>
                <a:cs typeface="Angsana New" pitchFamily="18" charset="-34"/>
              </a:rPr>
              <a:t>หลวง(</a:t>
            </a:r>
            <a:r>
              <a:rPr lang="en-US" sz="3200" b="1" dirty="0" smtClean="0">
                <a:solidFill>
                  <a:srgbClr val="D60093"/>
                </a:solidFill>
                <a:latin typeface="Angsana New" pitchFamily="18" charset="-34"/>
                <a:cs typeface="Angsana New" pitchFamily="18" charset="-34"/>
              </a:rPr>
              <a:t>Specification</a:t>
            </a:r>
            <a:r>
              <a:rPr lang="th-TH" sz="3200" b="1" dirty="0" smtClean="0">
                <a:solidFill>
                  <a:srgbClr val="D60093"/>
                </a:solidFill>
                <a:latin typeface="Angsana New" pitchFamily="18" charset="-34"/>
                <a:cs typeface="Angsana New" pitchFamily="18" charset="-34"/>
              </a:rPr>
              <a:t>)</a:t>
            </a:r>
            <a:endParaRPr lang="en-US" sz="3200" b="1" dirty="0">
              <a:solidFill>
                <a:srgbClr val="D60093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4572000" y="2285992"/>
            <a:ext cx="142875" cy="360363"/>
          </a:xfrm>
          <a:prstGeom prst="downArrow">
            <a:avLst>
              <a:gd name="adj1" fmla="val 50000"/>
              <a:gd name="adj2" fmla="val 63056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4572000" y="3286124"/>
            <a:ext cx="142875" cy="360363"/>
          </a:xfrm>
          <a:prstGeom prst="downArrow">
            <a:avLst>
              <a:gd name="adj1" fmla="val 50000"/>
              <a:gd name="adj2" fmla="val 63056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AutoShape 5"/>
          <p:cNvSpPr>
            <a:spLocks noChangeArrowheads="1"/>
          </p:cNvSpPr>
          <p:nvPr/>
        </p:nvSpPr>
        <p:spPr bwMode="auto">
          <a:xfrm>
            <a:off x="4572000" y="4214818"/>
            <a:ext cx="142875" cy="360363"/>
          </a:xfrm>
          <a:prstGeom prst="downArrow">
            <a:avLst>
              <a:gd name="adj1" fmla="val 50000"/>
              <a:gd name="adj2" fmla="val 63056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auto">
          <a:xfrm>
            <a:off x="4572000" y="5214950"/>
            <a:ext cx="142875" cy="360363"/>
          </a:xfrm>
          <a:prstGeom prst="downArrow">
            <a:avLst>
              <a:gd name="adj1" fmla="val 50000"/>
              <a:gd name="adj2" fmla="val 63056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5215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473180" y="1225423"/>
            <a:ext cx="571757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h-TH" sz="3600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มาตรฐานและข้อกำหนดพิเศษ</a:t>
            </a:r>
            <a:endParaRPr lang="en-US" sz="3600" b="1" u="sng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000240"/>
            <a:ext cx="2500313" cy="3460750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 type="none" w="lg" len="lg"/>
          </a:ln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2000240"/>
            <a:ext cx="2428875" cy="3443288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 type="none" w="lg" len="lg"/>
          </a:ln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6512" y="2000240"/>
            <a:ext cx="2365375" cy="3448050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 type="none" w="lg" len="lg"/>
          </a:ln>
        </p:spPr>
      </p:pic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1000100" y="3786190"/>
            <a:ext cx="1530350" cy="7699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h-TH" sz="4400" b="1" dirty="0"/>
              <a:t>ทล.-ม.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4000496" y="3857628"/>
            <a:ext cx="1203325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h-TH" sz="4400" b="1" dirty="0"/>
              <a:t>ทล.-ท.</a:t>
            </a: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6858016" y="3857628"/>
            <a:ext cx="11684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h-TH" sz="4400" b="1" dirty="0"/>
              <a:t>ทล.-ก.</a:t>
            </a:r>
          </a:p>
        </p:txBody>
      </p:sp>
      <p:pic>
        <p:nvPicPr>
          <p:cNvPr id="3" name="รูปภาพ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596" y="328756"/>
            <a:ext cx="3956424" cy="89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52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611560" y="1052736"/>
            <a:ext cx="778674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h-TH" sz="3600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รายการละเอียดและข้อกำหนดการก่อสร้างทางหลวง</a:t>
            </a:r>
            <a:endParaRPr lang="en-US" sz="3600" b="1" u="sng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4" name="Picture 2" descr="D:\power point\สัมนาสำนักฯ55\AE มานิต\ปกคู่มือควบคุมงานก่อสร้าง\ทางหลวง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857364"/>
            <a:ext cx="3071812" cy="40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 descr="D:\power point\สัมนาสำนักฯ55\AE มานิต\ปกคู่มือควบคุมงานก่อสร้าง\ก่อสร้าง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1857364"/>
            <a:ext cx="3071813" cy="40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รูปภาพ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579" y="260648"/>
            <a:ext cx="3956647" cy="89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52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9632" y="1772816"/>
            <a:ext cx="6929486" cy="4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245591" y="840948"/>
            <a:ext cx="68580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แบบมาตรฐาน</a:t>
            </a:r>
            <a:endParaRPr lang="th-TH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" name="รูปภาพ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260648"/>
            <a:ext cx="3956647" cy="8961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71472" y="214290"/>
            <a:ext cx="778674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h-TH" sz="5400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ขั้นตอนในการควบคุมงานก่อสร้าง</a:t>
            </a:r>
            <a:endParaRPr lang="en-US" sz="5400" b="1" u="sng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ตัวยึดเนื้อหา 2"/>
          <p:cNvSpPr txBox="1">
            <a:spLocks/>
          </p:cNvSpPr>
          <p:nvPr/>
        </p:nvSpPr>
        <p:spPr>
          <a:xfrm>
            <a:off x="642910" y="1357298"/>
            <a:ext cx="8501090" cy="4525963"/>
          </a:xfrm>
          <a:prstGeom prst="rect">
            <a:avLst/>
          </a:prstGeom>
        </p:spPr>
        <p:txBody>
          <a:bodyPr tIns="0">
            <a:normAutofit/>
          </a:bodyPr>
          <a:lstStyle/>
          <a:p>
            <a:pPr marL="27432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ngsana New" pitchFamily="18" charset="-34"/>
                <a:cs typeface="Angsana New" pitchFamily="18" charset="-34"/>
              </a:rPr>
              <a:t>1. </a:t>
            </a:r>
            <a:r>
              <a:rPr kumimoji="0" lang="th-TH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ngsana New" pitchFamily="18" charset="-34"/>
                <a:cs typeface="Angsana New" pitchFamily="18" charset="-34"/>
              </a:rPr>
              <a:t>การเตรียมการ</a:t>
            </a:r>
          </a:p>
          <a:p>
            <a:pPr marL="27432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Angsana New" pitchFamily="18" charset="-34"/>
                <a:cs typeface="Angsana New" pitchFamily="18" charset="-34"/>
              </a:rPr>
              <a:t>    - </a:t>
            </a:r>
            <a:r>
              <a:rPr kumimoji="0" lang="th-TH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Angsana New" pitchFamily="18" charset="-34"/>
                <a:cs typeface="Angsana New" pitchFamily="18" charset="-34"/>
              </a:rPr>
              <a:t>ศึกษาเอกสาร สัญญา แบบ รายการต่างๆ</a:t>
            </a:r>
          </a:p>
          <a:p>
            <a:pPr marL="27432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Angsana New" pitchFamily="18" charset="-34"/>
                <a:cs typeface="Angsana New" pitchFamily="18" charset="-34"/>
              </a:rPr>
              <a:t>    - </a:t>
            </a:r>
            <a:r>
              <a:rPr kumimoji="0" lang="th-TH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Angsana New" pitchFamily="18" charset="-34"/>
                <a:cs typeface="Angsana New" pitchFamily="18" charset="-34"/>
              </a:rPr>
              <a:t>ตรวจสอบรายการในแบบเปรียบเทียบกับสภาพ ในสนาม</a:t>
            </a:r>
          </a:p>
          <a:p>
            <a:pPr marL="27432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Angsana New" pitchFamily="18" charset="-34"/>
                <a:cs typeface="Angsana New" pitchFamily="18" charset="-34"/>
              </a:rPr>
              <a:t>    - </a:t>
            </a:r>
            <a:r>
              <a:rPr kumimoji="0" lang="th-TH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Angsana New" pitchFamily="18" charset="-34"/>
                <a:cs typeface="Angsana New" pitchFamily="18" charset="-34"/>
              </a:rPr>
              <a:t>วางแผนงานในการก่อสร้าง</a:t>
            </a:r>
          </a:p>
          <a:p>
            <a:pPr marL="27432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Angsana New" pitchFamily="18" charset="-34"/>
                <a:cs typeface="Angsana New" pitchFamily="18" charset="-34"/>
              </a:rPr>
              <a:t>    - </a:t>
            </a:r>
            <a:r>
              <a:rPr kumimoji="0" lang="th-TH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Angsana New" pitchFamily="18" charset="-34"/>
                <a:cs typeface="Angsana New" pitchFamily="18" charset="-34"/>
              </a:rPr>
              <a:t>เตรียมเครื่องมือ เครื่องจักร วัสดุ บุคลากร ให้สอดคล้องกับแผน</a:t>
            </a:r>
          </a:p>
        </p:txBody>
      </p:sp>
    </p:spTree>
    <p:extLst>
      <p:ext uri="{BB962C8B-B14F-4D97-AF65-F5344CB8AC3E}">
        <p14:creationId xmlns:p14="http://schemas.microsoft.com/office/powerpoint/2010/main" val="230752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785786" y="500042"/>
            <a:ext cx="565308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Bef>
                <a:spcPct val="50000"/>
              </a:spcBef>
            </a:pPr>
            <a:r>
              <a:rPr lang="th-TH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hlinkClick r:id="rId2" action="ppaction://hlinkfile"/>
              </a:rPr>
              <a:t>หน้าที่ของ</a:t>
            </a:r>
            <a:r>
              <a:rPr lang="th-TH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hlinkClick r:id="rId2" action="ppaction://hlinkfile"/>
              </a:rPr>
              <a:t>ผู้ควบคุมงาน</a:t>
            </a:r>
            <a:endParaRPr 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ม้วนกระดาษแนวตั้ง 4"/>
          <p:cNvSpPr/>
          <p:nvPr/>
        </p:nvSpPr>
        <p:spPr>
          <a:xfrm>
            <a:off x="0" y="1785926"/>
            <a:ext cx="9144000" cy="4929246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thaiDist"/>
            <a:r>
              <a:rPr lang="th-TH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(</a:t>
            </a:r>
            <a:r>
              <a:rPr lang="en-US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1</a:t>
            </a:r>
            <a:r>
              <a:rPr lang="th-TH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) ตรวจและควบคุมงาน ณ สถานที่ที่กำหนดไว้ในสัญญา หรือที่ตกลงให้ทำงานจ้างนั้นๆทุกวัน ให้เป็นไปตามแบบรูปรายการละเอียด และข้อกำหนดในสัญญาทุกประการ โดยสั่งเปลี่ยนแปลงแก้ไขเพิ่มเติมหรือตัดทอนงานจ้างได้ตามสมควร และตามหลักวิชาช่าง เพื่อให้เป็นไปตามแบบรูปรายการละเอียด และข้อกำหนดในสัญญา ถ้าผู้รับจ้างขัดขืนไม่ปฏิบัติตามก็ให้สั่งหยุดงานนั้นเฉพาะส่วนหนึ่งส่วนใดหรือทั้งหมดแล้วแต่กรณีไว้ก่อน จนกว่าผู้รับจ้างจะยอมปฏิบัติให้ถูกต้องตามคำสั่ง และให้รายงานคณะกรรมการตรวจรับพัสดุหรือผู้ที่ได้รับมอบหมายให้ทำหน้าที่รับผิดชอบการบริหารสัญญาหรือข้อตกลงและการตรวจรับพัสดุที่เป็นงานจ้างก่อสร้างทันที</a:t>
            </a:r>
            <a:endParaRPr lang="th-TH" sz="3200" b="1" dirty="0">
              <a:solidFill>
                <a:schemeClr val="tx1"/>
              </a:solidFill>
              <a:latin typeface="Angsana New" pitchFamily="18" charset="-34"/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803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71472" y="214290"/>
            <a:ext cx="778674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h-TH" sz="5400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ขั้นตอนในการควบคุมงานก่อสร้าง</a:t>
            </a:r>
            <a:endParaRPr lang="en-US" sz="5400" b="1" u="sng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ตัวยึดเนื้อหา 2"/>
          <p:cNvSpPr txBox="1">
            <a:spLocks/>
          </p:cNvSpPr>
          <p:nvPr/>
        </p:nvSpPr>
        <p:spPr>
          <a:xfrm>
            <a:off x="285720" y="1357298"/>
            <a:ext cx="8501122" cy="4525963"/>
          </a:xfrm>
          <a:prstGeom prst="rect">
            <a:avLst/>
          </a:prstGeom>
        </p:spPr>
        <p:txBody>
          <a:bodyPr tIns="0">
            <a:normAutofit/>
          </a:bodyPr>
          <a:lstStyle/>
          <a:p>
            <a:pPr marL="27432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ngsana New" pitchFamily="18" charset="-34"/>
                <a:cs typeface="Angsana New" pitchFamily="18" charset="-34"/>
              </a:rPr>
              <a:t>2. </a:t>
            </a:r>
            <a:r>
              <a:rPr kumimoji="0" lang="th-TH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ngsana New" pitchFamily="18" charset="-34"/>
                <a:cs typeface="Angsana New" pitchFamily="18" charset="-34"/>
              </a:rPr>
              <a:t>การดำเนินการ</a:t>
            </a:r>
          </a:p>
          <a:p>
            <a:pPr marL="27432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Angsana New" pitchFamily="18" charset="-34"/>
                <a:cs typeface="Angsana New" pitchFamily="18" charset="-34"/>
              </a:rPr>
              <a:t>      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Angsana New" pitchFamily="18" charset="-34"/>
                <a:cs typeface="Angsana New" pitchFamily="18" charset="-34"/>
              </a:rPr>
              <a:t>-</a:t>
            </a:r>
            <a:r>
              <a:rPr kumimoji="0" lang="th-TH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Angsana New" pitchFamily="18" charset="-34"/>
                <a:cs typeface="Angsana New" pitchFamily="18" charset="-34"/>
              </a:rPr>
              <a:t> กำหนดแนว ระดับ ควบคุม กำกับ ดูแลแนะนำทางวิชาการ            </a:t>
            </a:r>
          </a:p>
          <a:p>
            <a:pPr marL="27432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/>
              <a:defRPr/>
            </a:pPr>
            <a:r>
              <a:rPr lang="th-TH" sz="3600" dirty="0" smtClean="0">
                <a:solidFill>
                  <a:schemeClr val="tx2">
                    <a:shade val="30000"/>
                    <a:satMod val="150000"/>
                  </a:schemeClr>
                </a:solidFill>
                <a:latin typeface="Angsana New" pitchFamily="18" charset="-34"/>
                <a:cs typeface="Angsana New" pitchFamily="18" charset="-34"/>
              </a:rPr>
              <a:t>       </a:t>
            </a:r>
            <a:r>
              <a:rPr kumimoji="0" lang="th-TH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Angsana New" pitchFamily="18" charset="-34"/>
                <a:cs typeface="Angsana New" pitchFamily="18" charset="-34"/>
              </a:rPr>
              <a:t>ในงานก่อสร้างทาง</a:t>
            </a:r>
          </a:p>
          <a:p>
            <a:pPr marL="27432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/>
              <a:defRPr/>
            </a:pPr>
            <a:r>
              <a:rPr lang="en-US" sz="3600" dirty="0" smtClean="0">
                <a:solidFill>
                  <a:schemeClr val="tx2">
                    <a:shade val="30000"/>
                    <a:satMod val="150000"/>
                  </a:schemeClr>
                </a:solidFill>
                <a:latin typeface="Angsana New" pitchFamily="18" charset="-34"/>
                <a:cs typeface="Angsana New" pitchFamily="18" charset="-34"/>
              </a:rPr>
              <a:t>    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Angsana New" pitchFamily="18" charset="-34"/>
                <a:cs typeface="Angsana New" pitchFamily="18" charset="-34"/>
              </a:rPr>
              <a:t>- </a:t>
            </a:r>
            <a:r>
              <a:rPr kumimoji="0" lang="th-TH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Angsana New" pitchFamily="18" charset="-34"/>
                <a:cs typeface="Angsana New" pitchFamily="18" charset="-34"/>
              </a:rPr>
              <a:t>กำกับดูแลการอำนวยความสะดวกและปลอดภัยแก่ผู้ใช้ทาง              </a:t>
            </a:r>
          </a:p>
          <a:p>
            <a:pPr marL="27432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/>
              <a:defRPr/>
            </a:pPr>
            <a:r>
              <a:rPr lang="th-TH" sz="3600" dirty="0" smtClean="0">
                <a:solidFill>
                  <a:schemeClr val="tx2">
                    <a:shade val="30000"/>
                    <a:satMod val="150000"/>
                  </a:schemeClr>
                </a:solidFill>
                <a:latin typeface="Angsana New" pitchFamily="18" charset="-34"/>
                <a:cs typeface="Angsana New" pitchFamily="18" charset="-34"/>
              </a:rPr>
              <a:t>       </a:t>
            </a:r>
            <a:r>
              <a:rPr kumimoji="0" lang="th-TH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Angsana New" pitchFamily="18" charset="-34"/>
                <a:cs typeface="Angsana New" pitchFamily="18" charset="-34"/>
              </a:rPr>
              <a:t>ในระหว่างการก่อสร้าง</a:t>
            </a: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shade val="30000"/>
                  <a:satMod val="150000"/>
                </a:schemeClr>
              </a:solidFill>
              <a:effectLst/>
              <a:uLnTx/>
              <a:uFillTx/>
              <a:latin typeface="Angsana New" pitchFamily="18" charset="-34"/>
              <a:cs typeface="Angsana New" pitchFamily="18" charset="-34"/>
            </a:endParaRPr>
          </a:p>
          <a:p>
            <a:pPr marL="27432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/>
              <a:defRPr/>
            </a:pPr>
            <a:r>
              <a:rPr lang="en-US" sz="3600" dirty="0" smtClean="0">
                <a:solidFill>
                  <a:schemeClr val="tx2">
                    <a:shade val="30000"/>
                    <a:satMod val="150000"/>
                  </a:schemeClr>
                </a:solidFill>
                <a:latin typeface="Angsana New" pitchFamily="18" charset="-34"/>
                <a:cs typeface="Angsana New" pitchFamily="18" charset="-34"/>
              </a:rPr>
              <a:t>    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Angsana New" pitchFamily="18" charset="-34"/>
                <a:cs typeface="Angsana New" pitchFamily="18" charset="-34"/>
              </a:rPr>
              <a:t>- </a:t>
            </a:r>
            <a:r>
              <a:rPr kumimoji="0" lang="th-TH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Angsana New" pitchFamily="18" charset="-34"/>
                <a:cs typeface="Angsana New" pitchFamily="18" charset="-34"/>
              </a:rPr>
              <a:t>ผู้รับจ้างทำการก่อสร้างตามข้อกำหนด ให้งานมีความมั่นคง </a:t>
            </a:r>
          </a:p>
          <a:p>
            <a:pPr marL="27432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/>
              <a:defRPr/>
            </a:pPr>
            <a:r>
              <a:rPr lang="th-TH" sz="3600" dirty="0" smtClean="0">
                <a:solidFill>
                  <a:schemeClr val="tx2">
                    <a:shade val="30000"/>
                    <a:satMod val="150000"/>
                  </a:schemeClr>
                </a:solidFill>
                <a:latin typeface="Angsana New" pitchFamily="18" charset="-34"/>
                <a:cs typeface="Angsana New" pitchFamily="18" charset="-34"/>
              </a:rPr>
              <a:t>        </a:t>
            </a:r>
            <a:r>
              <a:rPr kumimoji="0" lang="th-TH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Angsana New" pitchFamily="18" charset="-34"/>
                <a:cs typeface="Angsana New" pitchFamily="18" charset="-34"/>
              </a:rPr>
              <a:t>แข็งแรง ถูกต้องตามรูปแบบและรายการในสัญญา</a:t>
            </a:r>
          </a:p>
        </p:txBody>
      </p:sp>
    </p:spTree>
    <p:extLst>
      <p:ext uri="{BB962C8B-B14F-4D97-AF65-F5344CB8AC3E}">
        <p14:creationId xmlns:p14="http://schemas.microsoft.com/office/powerpoint/2010/main" val="230752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71472" y="214290"/>
            <a:ext cx="778674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h-TH" sz="5400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ขั้นตอนในการควบคุมงานก่อสร้าง</a:t>
            </a:r>
            <a:endParaRPr lang="en-US" sz="5400" b="1" u="sng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ตัวยึดเนื้อหา 2"/>
          <p:cNvSpPr txBox="1">
            <a:spLocks/>
          </p:cNvSpPr>
          <p:nvPr/>
        </p:nvSpPr>
        <p:spPr>
          <a:xfrm>
            <a:off x="500034" y="1214422"/>
            <a:ext cx="8286808" cy="4097359"/>
          </a:xfrm>
          <a:prstGeom prst="rect">
            <a:avLst/>
          </a:prstGeom>
        </p:spPr>
        <p:txBody>
          <a:bodyPr tIns="0">
            <a:normAutofit/>
          </a:bodyPr>
          <a:lstStyle/>
          <a:p>
            <a:pPr marL="27432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ngsana New" pitchFamily="18" charset="-34"/>
                <a:cs typeface="Angsana New" pitchFamily="18" charset="-34"/>
              </a:rPr>
              <a:t>3. </a:t>
            </a:r>
            <a:r>
              <a:rPr kumimoji="0" lang="th-TH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ngsana New" pitchFamily="18" charset="-34"/>
                <a:cs typeface="Angsana New" pitchFamily="18" charset="-34"/>
              </a:rPr>
              <a:t>การรายงาน</a:t>
            </a:r>
          </a:p>
          <a:p>
            <a:pPr marL="27432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/>
              <a:defRPr/>
            </a:pPr>
            <a:r>
              <a:rPr lang="en-US" sz="2600" dirty="0" smtClean="0">
                <a:solidFill>
                  <a:schemeClr val="tx2">
                    <a:shade val="30000"/>
                    <a:satMod val="150000"/>
                  </a:schemeClr>
                </a:solidFill>
                <a:latin typeface="Angsana New" pitchFamily="18" charset="-34"/>
                <a:cs typeface="Angsana New" pitchFamily="18" charset="-34"/>
              </a:rPr>
              <a:t>      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Angsana New" pitchFamily="18" charset="-34"/>
                <a:cs typeface="Angsana New" pitchFamily="18" charset="-34"/>
              </a:rPr>
              <a:t>-</a:t>
            </a:r>
            <a:r>
              <a:rPr kumimoji="0" lang="th-TH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Angsana New" pitchFamily="18" charset="-34"/>
                <a:cs typeface="Angsana New" pitchFamily="18" charset="-34"/>
              </a:rPr>
              <a:t> จัดทำรายงานตามหน้าที่ของผู้ควบคุมงาน ที่กำหนด</a:t>
            </a:r>
            <a:r>
              <a:rPr lang="th-TH" sz="3600" dirty="0" smtClean="0">
                <a:solidFill>
                  <a:schemeClr val="tx2">
                    <a:shade val="30000"/>
                    <a:satMod val="150000"/>
                  </a:schemeClr>
                </a:solidFill>
                <a:latin typeface="Angsana New" pitchFamily="18" charset="-34"/>
                <a:cs typeface="Angsana New" pitchFamily="18" charset="-34"/>
              </a:rPr>
              <a:t>ใน</a:t>
            </a:r>
            <a:r>
              <a:rPr kumimoji="0" lang="th-TH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Angsana New" pitchFamily="18" charset="-34"/>
                <a:cs typeface="Angsana New" pitchFamily="18" charset="-34"/>
              </a:rPr>
              <a:t>ระเบียบ</a:t>
            </a:r>
          </a:p>
          <a:p>
            <a:pPr marL="27432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/>
              <a:defRPr/>
            </a:pPr>
            <a:r>
              <a:rPr lang="th-TH" sz="3600" dirty="0" smtClean="0">
                <a:solidFill>
                  <a:schemeClr val="tx2">
                    <a:shade val="30000"/>
                    <a:satMod val="150000"/>
                  </a:schemeClr>
                </a:solidFill>
                <a:latin typeface="Angsana New" pitchFamily="18" charset="-34"/>
                <a:cs typeface="Angsana New" pitchFamily="18" charset="-34"/>
              </a:rPr>
              <a:t>        </a:t>
            </a:r>
            <a:r>
              <a:rPr kumimoji="0" lang="th-TH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Angsana New" pitchFamily="18" charset="-34"/>
                <a:cs typeface="Angsana New" pitchFamily="18" charset="-34"/>
              </a:rPr>
              <a:t>กระทรวงการคลังว่าด้วยการจัดซื้อจัดจ้างและการบริหารพัสดุ  </a:t>
            </a:r>
          </a:p>
          <a:p>
            <a:pPr marL="27432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/>
              <a:defRPr/>
            </a:pPr>
            <a:r>
              <a:rPr lang="th-TH" sz="3600" dirty="0" smtClean="0">
                <a:solidFill>
                  <a:schemeClr val="tx2">
                    <a:shade val="30000"/>
                    <a:satMod val="150000"/>
                  </a:schemeClr>
                </a:solidFill>
                <a:latin typeface="Angsana New" pitchFamily="18" charset="-34"/>
                <a:cs typeface="Angsana New" pitchFamily="18" charset="-34"/>
              </a:rPr>
              <a:t>        </a:t>
            </a:r>
            <a:r>
              <a:rPr kumimoji="0" lang="th-TH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Angsana New" pitchFamily="18" charset="-34"/>
                <a:cs typeface="Angsana New" pitchFamily="18" charset="-34"/>
              </a:rPr>
              <a:t>ภาครัฐ พ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Angsana New" pitchFamily="18" charset="-34"/>
                <a:cs typeface="Angsana New" pitchFamily="18" charset="-34"/>
              </a:rPr>
              <a:t>.</a:t>
            </a:r>
            <a:r>
              <a:rPr kumimoji="0" lang="th-TH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Angsana New" pitchFamily="18" charset="-34"/>
                <a:cs typeface="Angsana New" pitchFamily="18" charset="-34"/>
              </a:rPr>
              <a:t>ศ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Angsana New" pitchFamily="18" charset="-34"/>
                <a:cs typeface="Angsana New" pitchFamily="18" charset="-34"/>
              </a:rPr>
              <a:t>. </a:t>
            </a:r>
            <a:r>
              <a:rPr lang="en-US" sz="3600" dirty="0" smtClean="0">
                <a:solidFill>
                  <a:schemeClr val="tx2">
                    <a:shade val="30000"/>
                    <a:satMod val="150000"/>
                  </a:schemeClr>
                </a:solidFill>
                <a:latin typeface="Angsana New" pitchFamily="18" charset="-34"/>
                <a:cs typeface="Angsana New" pitchFamily="18" charset="-34"/>
              </a:rPr>
              <a:t>2560</a:t>
            </a:r>
            <a:endParaRPr kumimoji="0" lang="th-TH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shade val="30000"/>
                  <a:satMod val="150000"/>
                </a:schemeClr>
              </a:solidFill>
              <a:effectLst/>
              <a:uLnTx/>
              <a:uFillTx/>
              <a:latin typeface="Angsana New" pitchFamily="18" charset="-34"/>
              <a:cs typeface="Angsana New" pitchFamily="18" charset="-34"/>
            </a:endParaRPr>
          </a:p>
          <a:p>
            <a:pPr marL="27432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/>
              <a:defRPr/>
            </a:pPr>
            <a:r>
              <a:rPr lang="en-US" sz="3600" dirty="0" smtClean="0">
                <a:solidFill>
                  <a:schemeClr val="tx2">
                    <a:shade val="30000"/>
                    <a:satMod val="150000"/>
                  </a:schemeClr>
                </a:solidFill>
                <a:latin typeface="Angsana New" pitchFamily="18" charset="-34"/>
                <a:cs typeface="Angsana New" pitchFamily="18" charset="-34"/>
              </a:rPr>
              <a:t>    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Angsana New" pitchFamily="18" charset="-34"/>
                <a:cs typeface="Angsana New" pitchFamily="18" charset="-34"/>
              </a:rPr>
              <a:t>-</a:t>
            </a:r>
            <a:r>
              <a:rPr kumimoji="0" lang="th-TH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Angsana New" pitchFamily="18" charset="-34"/>
                <a:cs typeface="Angsana New" pitchFamily="18" charset="-34"/>
              </a:rPr>
              <a:t> จัดทำสรุปค่างาน ข้อมูล แบบ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Angsana New" pitchFamily="18" charset="-34"/>
                <a:cs typeface="Angsana New" pitchFamily="18" charset="-34"/>
              </a:rPr>
              <a:t>As built Plan </a:t>
            </a:r>
            <a:r>
              <a:rPr kumimoji="0" lang="th-TH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Angsana New" pitchFamily="18" charset="-34"/>
                <a:cs typeface="Angsana New" pitchFamily="18" charset="-34"/>
              </a:rPr>
              <a:t>เพื่อประโยชน์             </a:t>
            </a:r>
          </a:p>
          <a:p>
            <a:pPr marL="27432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/>
              <a:defRPr/>
            </a:pPr>
            <a:r>
              <a:rPr lang="th-TH" sz="3600" dirty="0" smtClean="0">
                <a:solidFill>
                  <a:schemeClr val="tx2">
                    <a:shade val="30000"/>
                    <a:satMod val="150000"/>
                  </a:schemeClr>
                </a:solidFill>
                <a:latin typeface="Angsana New" pitchFamily="18" charset="-34"/>
                <a:cs typeface="Angsana New" pitchFamily="18" charset="-34"/>
              </a:rPr>
              <a:t>       </a:t>
            </a:r>
            <a:r>
              <a:rPr kumimoji="0" lang="th-TH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Angsana New" pitchFamily="18" charset="-34"/>
                <a:cs typeface="Angsana New" pitchFamily="18" charset="-34"/>
              </a:rPr>
              <a:t>ในการบำรุงรักษาและบูรณะปรับปรุงทางในอนาคต</a:t>
            </a:r>
          </a:p>
        </p:txBody>
      </p:sp>
    </p:spTree>
    <p:extLst>
      <p:ext uri="{BB962C8B-B14F-4D97-AF65-F5344CB8AC3E}">
        <p14:creationId xmlns:p14="http://schemas.microsoft.com/office/powerpoint/2010/main" val="230752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2"/>
          <p:cNvSpPr txBox="1">
            <a:spLocks/>
          </p:cNvSpPr>
          <p:nvPr/>
        </p:nvSpPr>
        <p:spPr>
          <a:xfrm>
            <a:off x="457200" y="338328"/>
            <a:ext cx="8229600" cy="9475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เอกสารที่ต้องดำเนินการ</a:t>
            </a:r>
            <a:endParaRPr kumimoji="0" lang="th-TH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1428736"/>
            <a:ext cx="8712398" cy="483209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th-TH" b="1" dirty="0" smtClean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รายงานเริ่มต้นสัญญา (รายงานภายใน 3 วันทำการ)</a:t>
            </a:r>
          </a:p>
          <a:p>
            <a:pPr marL="514350" indent="-514350">
              <a:buAutoNum type="arabicPeriod"/>
            </a:pPr>
            <a:r>
              <a:rPr lang="th-TH" b="1" dirty="0" smtClean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รายงานประจำสัปดาห์ (เริ่มสัปดาห์แรกตั้งแต่เริ่มต้นสัญญา ถึงวันอาทิตย์  สัปดาห์ต่อไปรายงาน ตั้งแต่วันจันทร์ ถึงวันอาทิตย์) ส่งคณะกรรมการฯ ทุกสัปดาห์</a:t>
            </a:r>
          </a:p>
          <a:p>
            <a:pPr marL="514350" indent="-514350">
              <a:buAutoNum type="arabicPeriod"/>
            </a:pPr>
            <a:r>
              <a:rPr lang="th-TH" b="1" dirty="0" smtClean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รายงานประจำเดือน แสดงความก้าวหน้าของโครงการ ส่งคณะกรรมการฯ ทุกสิ้นเดือน</a:t>
            </a:r>
          </a:p>
          <a:p>
            <a:pPr marL="514350" indent="-514350">
              <a:buAutoNum type="arabicPeriod"/>
            </a:pPr>
            <a:r>
              <a:rPr lang="th-TH" b="1" dirty="0" smtClean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บัญชีปริมาณงานที่ต้องตรวจสอบ ปริมาณในสัญญา กับปริมาณงานในสนาม</a:t>
            </a:r>
          </a:p>
          <a:p>
            <a:pPr marL="514350" indent="-514350">
              <a:buAutoNum type="arabicPeriod"/>
            </a:pPr>
            <a:r>
              <a:rPr lang="th-TH" b="1" dirty="0" smtClean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เอกสารการถัวจ่าย (การถัวจ่ายต้องอยู่ในวงเงินตามสัญญา)</a:t>
            </a:r>
          </a:p>
          <a:p>
            <a:pPr marL="514350" indent="-514350">
              <a:buAutoNum type="arabicPeriod"/>
            </a:pPr>
            <a:r>
              <a:rPr lang="th-TH" b="1" dirty="0" smtClean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เอกสารการส่งงวดงาน</a:t>
            </a:r>
          </a:p>
          <a:p>
            <a:pPr marL="514350" indent="-514350">
              <a:buAutoNum type="arabicPeriod"/>
            </a:pPr>
            <a:r>
              <a:rPr lang="th-TH" b="1" dirty="0" smtClean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การขอขยายเวลาการก่อสร้าง การขอ งด ลด ค่าปรับ</a:t>
            </a:r>
          </a:p>
          <a:p>
            <a:pPr marL="514350" indent="-514350">
              <a:buAutoNum type="arabicPeriod"/>
            </a:pPr>
            <a:r>
              <a:rPr lang="th-TH" b="1" dirty="0" smtClean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เอกสารการแจ้งปัญหาอุปสรรค ระหว่างการก่อสร้าง</a:t>
            </a:r>
          </a:p>
          <a:p>
            <a:pPr marL="514350" indent="-514350">
              <a:buAutoNum type="arabicPeriod"/>
            </a:pPr>
            <a:r>
              <a:rPr lang="th-TH" b="1" dirty="0" smtClean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เอกสารการขอแก้ไขแบบ</a:t>
            </a:r>
            <a:endParaRPr lang="th-TH" b="1" dirty="0">
              <a:solidFill>
                <a:schemeClr val="bg1"/>
              </a:solidFill>
              <a:latin typeface="Angsana New" pitchFamily="18" charset="-34"/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0752158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428596" y="500042"/>
            <a:ext cx="81439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h-TH" sz="4000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การอำนวยความปลอดภัยระหว่างการก่อสร้าง</a:t>
            </a:r>
            <a:endParaRPr lang="en-US" sz="4000" b="1" u="sng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7" name="Picture 2" descr="D:\power point\สัมนาสำนักฯ55\AE มานิต\ปกคู่มือควบคุมงานก่อสร้าง\จราจร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1428736"/>
            <a:ext cx="3571875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0752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428596" y="500042"/>
            <a:ext cx="81439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h-TH" sz="4000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การอำนวยความปลอดภัยระหว่างการก่อสร้าง</a:t>
            </a:r>
            <a:endParaRPr lang="en-US" sz="4000" b="1" u="sng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642910" y="1428736"/>
            <a:ext cx="8143932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1.</a:t>
            </a:r>
            <a:r>
              <a:rPr lang="th-TH" sz="3200" b="1" dirty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  ผู้รับจ้างต้องเสนอแผนผังการติดตั้งป้ายจราจร</a:t>
            </a:r>
            <a:r>
              <a:rPr lang="th-TH" sz="3200" b="1" dirty="0" smtClean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ชั่วคราว ระหว่าง</a:t>
            </a:r>
            <a:r>
              <a:rPr lang="th-TH" sz="3200" b="1" dirty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ก่อสร้าง </a:t>
            </a:r>
            <a:r>
              <a:rPr lang="th-TH" sz="3200" b="1" dirty="0" smtClean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 </a:t>
            </a:r>
          </a:p>
          <a:p>
            <a:r>
              <a:rPr lang="th-TH" sz="3200" b="1" dirty="0" smtClean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     ต่อผู้ว่าจ้างฯ  </a:t>
            </a:r>
            <a:r>
              <a:rPr lang="th-TH" sz="3200" b="1" dirty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เมื่อเริ่มต้น</a:t>
            </a:r>
            <a:r>
              <a:rPr lang="th-TH" sz="3200" b="1" dirty="0" smtClean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โครงการฯ</a:t>
            </a:r>
          </a:p>
          <a:p>
            <a:endParaRPr lang="th-TH" sz="800" b="1" dirty="0" smtClean="0">
              <a:solidFill>
                <a:srgbClr val="0000FF"/>
              </a:solidFill>
              <a:latin typeface="Angsana New" pitchFamily="18" charset="-34"/>
              <a:cs typeface="Angsana New" pitchFamily="18" charset="-34"/>
            </a:endParaRPr>
          </a:p>
          <a:p>
            <a:r>
              <a:rPr lang="th-TH" sz="3200" b="1" dirty="0" smtClean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2.  ควบคุมการติดตั้งป้าย  ให้เป็นไปตามรูปแบบที่เสนอ และมาตรฐานที่ </a:t>
            </a:r>
          </a:p>
          <a:p>
            <a:pPr marL="514350" indent="-514350"/>
            <a:r>
              <a:rPr lang="th-TH" sz="3200" b="1" dirty="0" smtClean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     กำหนด</a:t>
            </a:r>
          </a:p>
          <a:p>
            <a:pPr marL="514350" indent="-514350"/>
            <a:endParaRPr lang="th-TH" sz="800" b="1" dirty="0" smtClean="0">
              <a:solidFill>
                <a:srgbClr val="0000FF"/>
              </a:solidFill>
              <a:latin typeface="Angsana New" pitchFamily="18" charset="-34"/>
              <a:cs typeface="Angsana New" pitchFamily="18" charset="-34"/>
            </a:endParaRPr>
          </a:p>
          <a:p>
            <a:pPr marL="514350" indent="-514350"/>
            <a:r>
              <a:rPr lang="th-TH" sz="3200" b="1" dirty="0" smtClean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3.  ตรวจสอบป้ายจราจรให้อยู่ในสภาพที่พร้อมใช้งานตลอดเวลา</a:t>
            </a:r>
          </a:p>
          <a:p>
            <a:pPr marL="514350" indent="-514350">
              <a:buAutoNum type="arabicPeriod" startAt="3"/>
            </a:pPr>
            <a:endParaRPr lang="en-US" sz="800" b="1" dirty="0" smtClean="0">
              <a:solidFill>
                <a:srgbClr val="0000FF"/>
              </a:solidFill>
              <a:latin typeface="Angsana New" pitchFamily="18" charset="-34"/>
              <a:cs typeface="Angsana New" pitchFamily="18" charset="-34"/>
            </a:endParaRPr>
          </a:p>
          <a:p>
            <a:r>
              <a:rPr lang="en-US" sz="3200" b="1" dirty="0" smtClean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4.</a:t>
            </a:r>
            <a:r>
              <a:rPr lang="th-TH" sz="3200" b="1" dirty="0" smtClean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  ป้ายจราจรที่หมดความจำเป็นแล้วควรรีบเก็บทันที</a:t>
            </a:r>
          </a:p>
        </p:txBody>
      </p:sp>
    </p:spTree>
    <p:extLst>
      <p:ext uri="{BB962C8B-B14F-4D97-AF65-F5344CB8AC3E}">
        <p14:creationId xmlns:p14="http://schemas.microsoft.com/office/powerpoint/2010/main" val="230752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571736" y="428604"/>
            <a:ext cx="3500462" cy="923330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h-TH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เอกสารแนะนำ</a:t>
            </a:r>
            <a:endParaRPr lang="en-US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0" name="Picture 6" descr="http://klang.cgd.go.th/mkn/images/%E0%B8%AB%E0%B8%99%E0%B8%B1%E0%B8%87%E0%B8%AA%E0%B8%B7%E0%B8%AD2.jpg"/>
          <p:cNvPicPr>
            <a:picLocks noChangeAspect="1" noChangeArrowheads="1"/>
          </p:cNvPicPr>
          <p:nvPr/>
        </p:nvPicPr>
        <p:blipFill>
          <a:blip r:embed="rId2" cstate="print"/>
          <a:srcRect l="10193" t="7207" r="9966" b="7732"/>
          <a:stretch>
            <a:fillRect/>
          </a:stretch>
        </p:blipFill>
        <p:spPr bwMode="auto">
          <a:xfrm>
            <a:off x="5436096" y="2019985"/>
            <a:ext cx="2500330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0" name="Picture 2" descr="à¸à¸¥à¸à¸²à¸£à¸à¹à¸à¸«à¸²à¸£à¸¹à¸à¸ à¸²à¸à¸ªà¸³à¸«à¸£à¸±à¸ à¸«à¸à¸±à¸à¸ªà¸·à¸­à¸à¸¹à¹à¸¡à¸·à¸­à¸à¸à¸´à¸à¸±à¸à¸´à¸à¸²à¸ à¸à¸£à¸°à¸¡à¸§à¸¥à¸à¸à¸«à¸¡à¸²à¸¢à¹à¸à¸µà¹à¸¢à¸§à¸à¸±à¸à¸à¸²à¸£à¸à¸±à¸à¸à¸·à¹à¸­à¸à¸±à¸à¸à¹à¸²à¸à¹à¸¥à¸°à¸à¸²à¸£à¸à¸£à¸´à¸«à¸²à¸£à¸à¸±à¸ªà¸à¸¸à¸ à¸²à¸à¸£à¸±à¸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88840"/>
            <a:ext cx="3786188" cy="3786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752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571736" y="428604"/>
            <a:ext cx="3500462" cy="923330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h-TH" sz="5400" b="1" dirty="0" smtClean="0">
                <a:ln w="12700">
                  <a:solidFill>
                    <a:srgbClr val="073E87">
                      <a:satMod val="155000"/>
                    </a:srgbClr>
                  </a:solidFill>
                  <a:prstDash val="solid"/>
                </a:ln>
                <a:solidFill>
                  <a:srgbClr val="C6E7FC">
                    <a:tint val="85000"/>
                    <a:satMod val="15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เอกสารแนะนำ</a:t>
            </a:r>
            <a:endParaRPr lang="en-US" sz="5400" b="1" dirty="0">
              <a:ln w="12700">
                <a:solidFill>
                  <a:srgbClr val="073E87">
                    <a:satMod val="155000"/>
                  </a:srgbClr>
                </a:solidFill>
                <a:prstDash val="solid"/>
              </a:ln>
              <a:solidFill>
                <a:srgbClr val="C6E7FC">
                  <a:tint val="85000"/>
                  <a:satMod val="155000"/>
                </a:srgb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1" name="Picture 4" descr="http://www.ubook.msu.ac.th/ecommerce/img_products/755200000033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143116"/>
            <a:ext cx="2581275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http://www.senate.go.th/lawdatacenter/spaw/images-law/t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2143116"/>
            <a:ext cx="2587625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9557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 2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928694"/>
          </a:xfrm>
        </p:spPr>
        <p:txBody>
          <a:bodyPr/>
          <a:lstStyle/>
          <a:p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ข้อบกพร่องที่มักพบเห็น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034" y="714356"/>
            <a:ext cx="1571636" cy="707886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งานวางท่อ</a:t>
            </a:r>
            <a:endParaRPr lang="th-TH" sz="4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รูปภาพ 11" descr="2868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57290" y="1571612"/>
            <a:ext cx="2033194" cy="26190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รูปภาพ 14" descr="298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57818" y="1643050"/>
            <a:ext cx="2014834" cy="25929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รูปภาพ 7" descr="S__434176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71736" y="4357694"/>
            <a:ext cx="3429024" cy="21431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ข้อบกพร่องที่มักพบเห็น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5889" y="1194919"/>
            <a:ext cx="2489500" cy="707886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รางระบายน้ำ</a:t>
            </a:r>
            <a:endParaRPr lang="th-TH" sz="4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รูปภาพ 8" descr="146829131733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88224" y="2736457"/>
            <a:ext cx="2469714" cy="38417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รูปภาพ 10" descr="146829132209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3517" y="2736457"/>
            <a:ext cx="2491400" cy="37862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รูปภาพ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605426"/>
            <a:ext cx="3635895" cy="19728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ข้อบกพร่องที่มักพบเห็น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520" y="1061926"/>
            <a:ext cx="248836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4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รางระบายน้ำ</a:t>
            </a:r>
            <a:endParaRPr lang="th-TH" sz="4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รูปภาพ 13" descr="IMG_55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1760" y="2266118"/>
            <a:ext cx="4608512" cy="40215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785786" y="500042"/>
            <a:ext cx="565308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Bef>
                <a:spcPct val="50000"/>
              </a:spcBef>
            </a:pPr>
            <a:r>
              <a:rPr lang="th-TH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hlinkClick r:id="rId2" action="ppaction://hlinkfile"/>
              </a:rPr>
              <a:t>หน้าที่ของ</a:t>
            </a:r>
            <a:r>
              <a:rPr lang="th-TH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hlinkClick r:id="rId2" action="ppaction://hlinkfile"/>
              </a:rPr>
              <a:t>ผู้ควบคุมงาน</a:t>
            </a:r>
            <a:endParaRPr 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ม้วนกระดาษแนวตั้ง 5"/>
          <p:cNvSpPr/>
          <p:nvPr/>
        </p:nvSpPr>
        <p:spPr>
          <a:xfrm>
            <a:off x="0" y="1714488"/>
            <a:ext cx="9144000" cy="4929222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thaiDist"/>
            <a:r>
              <a:rPr lang="th-TH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(</a:t>
            </a:r>
            <a:r>
              <a:rPr lang="en-US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2</a:t>
            </a:r>
            <a:r>
              <a:rPr lang="th-TH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) ในกรณีที่ปรากฏว่าแบบรูปรายการละเอียด หรือข้อกำหนดในสัญญามีข้อความขัดกัน หรือเป็นที่คาดหมายได้ว่าถึงแม้งานนั้นจะได้เป็นไปตามแบบรูปรายการละเอียด และข้อกำหนดในสัญญา แต่เมื่อสำเร็จแล้วจะไม่มั่นคงแข็งแรง หรือไม่เป็นไปตามหลักวิชาช่างที่ดี หรือไม่ปลอดภัย ให้สั่งพักงานนั้นไว้ก่อน แล้วรายงานคณะกรรมการตรวจรับพัสดุหรือผู้ที่ได้รับมอบหมายให้ทำหน้าที่รับผิดชอบการบริหารสัญญาหรือข้อตกลงและการตรวจรับพัสดุที่เป็นงานจ้างก่อสร้างโดยเร็ว</a:t>
            </a:r>
            <a:endParaRPr lang="th-TH" b="1" dirty="0">
              <a:solidFill>
                <a:schemeClr val="tx1"/>
              </a:solidFill>
              <a:latin typeface="Angsana New" pitchFamily="18" charset="-34"/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803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 2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85794"/>
          </a:xfrm>
        </p:spPr>
        <p:txBody>
          <a:bodyPr/>
          <a:lstStyle/>
          <a:p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ข้อบกพร่องที่มักพบเห็น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5720" y="1142984"/>
            <a:ext cx="7500990" cy="58477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RELOCATION  OF  EXISTING ROADWAY  LIGHTINGS </a:t>
            </a:r>
            <a:endParaRPr lang="th-TH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15" name="รูปภาพ 14" descr="8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00" y="2071678"/>
            <a:ext cx="2214672" cy="2471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รูปภาพ 15" descr="20170418_10555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488" y="4714884"/>
            <a:ext cx="2833708" cy="1714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รูปภาพ 16" descr="20180309_11054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86380" y="2071678"/>
            <a:ext cx="2224014" cy="24288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ข้อบกพร่องที่มักพบเห็น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4348" y="1142985"/>
            <a:ext cx="178595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4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บิลยาง</a:t>
            </a:r>
            <a:endParaRPr lang="th-TH" sz="4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2465" name="Picture 1" descr="C:\Users\admin\Desktop\เพาเวอร์พ้อย\img1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2786050" y="1928802"/>
            <a:ext cx="3710056" cy="4560102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ข้อบกพร่องที่มักพบเห็น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2910" y="1142984"/>
            <a:ext cx="1928826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4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บิลปูน </a:t>
            </a:r>
            <a:endParaRPr lang="th-TH" sz="4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349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8510" y="2143116"/>
            <a:ext cx="3021330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349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2143116"/>
            <a:ext cx="2928958" cy="3949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 2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252728"/>
          </a:xfrm>
        </p:spPr>
        <p:txBody>
          <a:bodyPr/>
          <a:lstStyle/>
          <a:p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ข้อบกพร่องที่มักพบเห็น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158" y="1142984"/>
            <a:ext cx="2286016" cy="707886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ป้ายจราจร</a:t>
            </a:r>
            <a:endParaRPr lang="th-TH" sz="4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8850" name="Picture 2" descr="C:\Users\admin\Desktop\เพาเวอร์พ้อย\New folder\20171220_1447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0431300" y="10461178"/>
            <a:ext cx="2792796" cy="1570948"/>
          </a:xfrm>
          <a:prstGeom prst="rect">
            <a:avLst/>
          </a:prstGeom>
          <a:noFill/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132856"/>
            <a:ext cx="2486650" cy="4419632"/>
          </a:xfrm>
          <a:prstGeom prst="rect">
            <a:avLst/>
          </a:prstGeom>
        </p:spPr>
      </p:pic>
      <p:pic>
        <p:nvPicPr>
          <p:cNvPr id="2" name="รูปภาพ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59" y="2132856"/>
            <a:ext cx="3308161" cy="4419632"/>
          </a:xfrm>
          <a:prstGeom prst="rect">
            <a:avLst/>
          </a:prstGeom>
        </p:spPr>
      </p:pic>
      <p:sp>
        <p:nvSpPr>
          <p:cNvPr id="4" name="คูณ 3"/>
          <p:cNvSpPr/>
          <p:nvPr/>
        </p:nvSpPr>
        <p:spPr>
          <a:xfrm>
            <a:off x="7491163" y="3392195"/>
            <a:ext cx="914400" cy="914400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 2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252728"/>
          </a:xfrm>
        </p:spPr>
        <p:txBody>
          <a:bodyPr/>
          <a:lstStyle/>
          <a:p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ข้อบกพร่องที่มักพบเห็น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158" y="1142984"/>
            <a:ext cx="3000396" cy="707886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การวัดค่าความเรียบ</a:t>
            </a:r>
            <a:endParaRPr lang="th-TH" sz="4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8850" name="Picture 2" descr="C:\Users\admin\Desktop\เพาเวอร์พ้อย\New folder\20171220_1447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0431300" y="10461178"/>
            <a:ext cx="2792796" cy="1570948"/>
          </a:xfrm>
          <a:prstGeom prst="rect">
            <a:avLst/>
          </a:prstGeom>
          <a:noFill/>
        </p:spPr>
      </p:pic>
      <p:pic>
        <p:nvPicPr>
          <p:cNvPr id="78851" name="Picture 3" descr="C:\Users\admin\Desktop\เพาเวอร์พ้อย\New folder\20171220_1447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4429132"/>
            <a:ext cx="3302021" cy="2214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รูปภาพ 10" descr="20171220_14473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7224" y="4429132"/>
            <a:ext cx="3302024" cy="22145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รูปภาพ 11" descr="S__1337761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57224" y="2071678"/>
            <a:ext cx="3286148" cy="2232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รูปภาพ 12" descr="S__1337761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714876" y="2071678"/>
            <a:ext cx="3286148" cy="2214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ข้อบกพร่องที่มักพบเห็น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7861" y="1276239"/>
            <a:ext cx="321015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4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ความหนาสีตีเส้น</a:t>
            </a:r>
            <a:endParaRPr lang="th-TH" sz="4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0417" name="Picture 1" descr="C:\Users\admin\Desktop\3317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16" y="2500306"/>
            <a:ext cx="2035984" cy="27146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0418" name="Picture 2" descr="C:\Users\admin\Desktop\3317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2500306"/>
            <a:ext cx="2038606" cy="26961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0419" name="Picture 3" descr="C:\Users\admin\Desktop\33171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2500306"/>
            <a:ext cx="2071704" cy="2762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0420" name="Picture 4" descr="C:\Users\admin\Desktop\33171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00298" y="2500306"/>
            <a:ext cx="2035982" cy="27146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 2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252728"/>
          </a:xfrm>
        </p:spPr>
        <p:txBody>
          <a:bodyPr/>
          <a:lstStyle/>
          <a:p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แบบฟอร์ม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7158" y="571480"/>
            <a:ext cx="2428892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dirty="0" smtClean="0"/>
              <a:t>รายงานในวันเริ่มสัญญา</a:t>
            </a:r>
            <a:endParaRPr lang="th-TH" dirty="0"/>
          </a:p>
        </p:txBody>
      </p:sp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6819" y="1247724"/>
            <a:ext cx="4423638" cy="5610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 2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252728"/>
          </a:xfrm>
        </p:spPr>
        <p:txBody>
          <a:bodyPr/>
          <a:lstStyle/>
          <a:p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แบบฟอร์ม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8596" y="714356"/>
            <a:ext cx="2428892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dirty="0" smtClean="0"/>
              <a:t>รายงานประจำวัน</a:t>
            </a:r>
            <a:endParaRPr lang="th-TH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571612"/>
            <a:ext cx="8715436" cy="509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 2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252728"/>
          </a:xfrm>
        </p:spPr>
        <p:txBody>
          <a:bodyPr/>
          <a:lstStyle/>
          <a:p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แบบฟอร์ม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0034" y="785794"/>
            <a:ext cx="2428892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dirty="0" smtClean="0"/>
              <a:t>รายงานประจำสัปดาห์</a:t>
            </a:r>
            <a:endParaRPr lang="th-TH" dirty="0"/>
          </a:p>
        </p:txBody>
      </p:sp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1428736"/>
            <a:ext cx="5000660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 2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252728"/>
          </a:xfrm>
        </p:spPr>
        <p:txBody>
          <a:bodyPr/>
          <a:lstStyle/>
          <a:p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แบบฟอร์ม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8596" y="785794"/>
            <a:ext cx="2714644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dirty="0" smtClean="0"/>
              <a:t>สรุปรายงานประจำสัปดาห์</a:t>
            </a:r>
            <a:endParaRPr lang="th-TH" dirty="0"/>
          </a:p>
        </p:txBody>
      </p:sp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1285860"/>
            <a:ext cx="4000528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785786" y="500042"/>
            <a:ext cx="565308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Bef>
                <a:spcPct val="50000"/>
              </a:spcBef>
            </a:pPr>
            <a:r>
              <a:rPr lang="th-TH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hlinkClick r:id="rId3" action="ppaction://hlinkfile"/>
              </a:rPr>
              <a:t>หน้าที่ของ</a:t>
            </a:r>
            <a:r>
              <a:rPr lang="th-TH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hlinkClick r:id="rId3" action="ppaction://hlinkfile"/>
              </a:rPr>
              <a:t>ผู้ควบคุมงาน</a:t>
            </a:r>
            <a:endParaRPr 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ม้วนกระดาษแนวตั้ง 4"/>
          <p:cNvSpPr/>
          <p:nvPr/>
        </p:nvSpPr>
        <p:spPr>
          <a:xfrm>
            <a:off x="0" y="1643050"/>
            <a:ext cx="9144000" cy="5072098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thaiDist"/>
            <a:r>
              <a:rPr lang="th-TH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(</a:t>
            </a:r>
            <a:r>
              <a:rPr lang="en-US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3</a:t>
            </a:r>
            <a:r>
              <a:rPr lang="th-TH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) จดบันทึกสภาพการปฏิบัติงานของผู้รับจ้างและเหตุการณ์แวดล้อมรายวัน พร้อมทั้งผลการปฏิบัติงาน หรือการหยุดงานและสาเหตุที่มีการหยุดงานอย่างน้อย </a:t>
            </a:r>
            <a:r>
              <a:rPr lang="en-US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2 </a:t>
            </a:r>
            <a:r>
              <a:rPr lang="th-TH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ฉบับ เพื่อรายงานให้คณะกรรมการตรวจรับพัสดุหรือผู้ที่ได้รับมอบหมายให้ทำหน้าที่รับผิดชอบการบริหารสัญญาหรือข้อตกลงและการตรวจรับพัสดุที่เป็นงานจ้างก่อสร้างทราบทุกสัปดาห์ และเก็บรักษาไว้เพื่อมอบให้แก่เจ้าหน้าที่เมื่อเสร็จงานแต่ละงวด โดยถือว่าเป็นเอกสารสำคัญของทางราชการเพื่อประกอบการตรวจสอบของผู้มีหน้าที่</a:t>
            </a:r>
          </a:p>
          <a:p>
            <a:pPr algn="just"/>
            <a:r>
              <a:rPr lang="th-TH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	การบันทึกการปฏิบัติงานของผู้รับจ้างให้ระบุรายละเอียดขั้นตอนการปฏิบัติงานและวัสดุที่ใช้ด้วย</a:t>
            </a:r>
            <a:endParaRPr lang="th-TH" b="1" dirty="0">
              <a:solidFill>
                <a:schemeClr val="tx1"/>
              </a:solidFill>
              <a:latin typeface="Angsana New" pitchFamily="18" charset="-34"/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803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 2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252728"/>
          </a:xfrm>
        </p:spPr>
        <p:txBody>
          <a:bodyPr/>
          <a:lstStyle/>
          <a:p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แบบฟอร์ม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7158" y="500042"/>
            <a:ext cx="2428892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dirty="0" smtClean="0"/>
              <a:t>รายงานประจำเดือน</a:t>
            </a:r>
            <a:endParaRPr lang="th-TH" dirty="0"/>
          </a:p>
        </p:txBody>
      </p:sp>
      <p:pic>
        <p:nvPicPr>
          <p:cNvPr id="6" name="Picture 1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6719" y="1074655"/>
            <a:ext cx="43053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24895" y="1074655"/>
            <a:ext cx="4248150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 2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252728"/>
          </a:xfrm>
        </p:spPr>
        <p:txBody>
          <a:bodyPr/>
          <a:lstStyle/>
          <a:p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แบบฟอร์ม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7158" y="642918"/>
            <a:ext cx="3214710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dirty="0" smtClean="0"/>
              <a:t>แผน/ผล การปฏิบัติงานก่อสร้าง</a:t>
            </a:r>
            <a:endParaRPr lang="th-TH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458" y="1276350"/>
            <a:ext cx="8758752" cy="558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 2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252728"/>
          </a:xfrm>
        </p:spPr>
        <p:txBody>
          <a:bodyPr/>
          <a:lstStyle/>
          <a:p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แบบฟอร์ม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7158" y="571480"/>
            <a:ext cx="3214710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dirty="0" smtClean="0"/>
              <a:t>หนังสือส่งงาน</a:t>
            </a:r>
            <a:endParaRPr lang="th-TH" dirty="0"/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1181100"/>
            <a:ext cx="4324350" cy="567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 2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252728"/>
          </a:xfrm>
        </p:spPr>
        <p:txBody>
          <a:bodyPr/>
          <a:lstStyle/>
          <a:p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แบบฟอร์ม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5720" y="785794"/>
            <a:ext cx="3214710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dirty="0" smtClean="0"/>
              <a:t>ใบรับรองผลการปฏิบัติงาน</a:t>
            </a:r>
            <a:endParaRPr lang="th-TH" dirty="0"/>
          </a:p>
        </p:txBody>
      </p:sp>
      <p:pic>
        <p:nvPicPr>
          <p:cNvPr id="5" name="Picture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9752" y="1309014"/>
            <a:ext cx="4286250" cy="555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 2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252728"/>
          </a:xfrm>
        </p:spPr>
        <p:txBody>
          <a:bodyPr/>
          <a:lstStyle/>
          <a:p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แบบฟอร์ม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512" y="762641"/>
            <a:ext cx="3384376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400" dirty="0" smtClean="0"/>
              <a:t>เอกสารแนบใบรับรองผลการปฏิบัติงาน ๑</a:t>
            </a:r>
            <a:endParaRPr lang="th-TH" sz="2400" dirty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1285861"/>
            <a:ext cx="4348225" cy="557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 2"/>
          <p:cNvSpPr>
            <a:spLocks noGrp="1"/>
          </p:cNvSpPr>
          <p:nvPr>
            <p:ph type="title"/>
          </p:nvPr>
        </p:nvSpPr>
        <p:spPr>
          <a:xfrm>
            <a:off x="425863" y="33132"/>
            <a:ext cx="8229600" cy="1252728"/>
          </a:xfrm>
        </p:spPr>
        <p:txBody>
          <a:bodyPr/>
          <a:lstStyle/>
          <a:p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แบบฟอร์ม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1879" y="824195"/>
            <a:ext cx="3792058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400" dirty="0" smtClean="0"/>
              <a:t>เอกสารแนบใบรับรองผลการปฏิบัติงาน ๒</a:t>
            </a:r>
            <a:endParaRPr lang="th-TH" sz="2400" dirty="0"/>
          </a:p>
        </p:txBody>
      </p:sp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1285860"/>
            <a:ext cx="4095750" cy="557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112" y="1288236"/>
            <a:ext cx="4219575" cy="559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4"/>
          <p:cNvSpPr>
            <a:spLocks noChangeArrowheads="1"/>
          </p:cNvSpPr>
          <p:nvPr/>
        </p:nvSpPr>
        <p:spPr bwMode="auto">
          <a:xfrm>
            <a:off x="3000375" y="285750"/>
            <a:ext cx="3357563" cy="720725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/>
            <a:r>
              <a:rPr lang="th-TH" altLang="th-TH" sz="4000" b="1" dirty="0">
                <a:solidFill>
                  <a:srgbClr val="0000FF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หนังสือส่งมอบงาน</a:t>
            </a:r>
          </a:p>
        </p:txBody>
      </p:sp>
      <p:graphicFrame>
        <p:nvGraphicFramePr>
          <p:cNvPr id="5" name="Object 12"/>
          <p:cNvGraphicFramePr>
            <a:graphicFrameLocks noChangeAspect="1"/>
          </p:cNvGraphicFramePr>
          <p:nvPr/>
        </p:nvGraphicFramePr>
        <p:xfrm>
          <a:off x="179388" y="1196975"/>
          <a:ext cx="8785225" cy="5265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5" name="Acrobat Document" r:id="rId3" imgW="5667174" imgH="8020041" progId="AcroExch.Document.7">
                  <p:embed/>
                </p:oleObj>
              </mc:Choice>
              <mc:Fallback>
                <p:oleObj name="Acrobat Document" r:id="rId3" imgW="5667174" imgH="8020041" progId="AcroExch.Document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010" t="17542" r="3990" b="44775"/>
                      <a:stretch>
                        <a:fillRect/>
                      </a:stretch>
                    </p:blipFill>
                    <p:spPr bwMode="auto">
                      <a:xfrm>
                        <a:off x="179388" y="1196975"/>
                        <a:ext cx="8785225" cy="5265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Oval 7"/>
          <p:cNvSpPr>
            <a:spLocks noChangeArrowheads="1"/>
          </p:cNvSpPr>
          <p:nvPr/>
        </p:nvSpPr>
        <p:spPr bwMode="auto">
          <a:xfrm>
            <a:off x="1187450" y="4005263"/>
            <a:ext cx="2160588" cy="576262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9pPr>
          </a:lstStyle>
          <a:p>
            <a:pPr eaLnBrk="1" hangingPunct="1"/>
            <a:endParaRPr lang="th-TH" altLang="th-TH"/>
          </a:p>
        </p:txBody>
      </p:sp>
      <p:sp>
        <p:nvSpPr>
          <p:cNvPr id="7" name="AutoShape 13"/>
          <p:cNvSpPr>
            <a:spLocks noChangeArrowheads="1"/>
          </p:cNvSpPr>
          <p:nvPr/>
        </p:nvSpPr>
        <p:spPr bwMode="auto">
          <a:xfrm>
            <a:off x="3348038" y="2852738"/>
            <a:ext cx="4152900" cy="504825"/>
          </a:xfrm>
          <a:prstGeom prst="wedgeRoundRectCallout">
            <a:avLst>
              <a:gd name="adj1" fmla="val -60250"/>
              <a:gd name="adj2" fmla="val 185532"/>
              <a:gd name="adj3" fmla="val 16667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9pPr>
          </a:lstStyle>
          <a:p>
            <a:pPr eaLnBrk="1" hangingPunct="1"/>
            <a:r>
              <a:rPr lang="th-TH" altLang="th-TH" b="1" dirty="0">
                <a:solidFill>
                  <a:srgbClr val="0000FF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วันที่ลงรับหนังสือของผู้รับจ้างขอส่งงาน</a:t>
            </a:r>
          </a:p>
        </p:txBody>
      </p:sp>
      <p:sp>
        <p:nvSpPr>
          <p:cNvPr id="8" name="Oval 8"/>
          <p:cNvSpPr>
            <a:spLocks noChangeArrowheads="1"/>
          </p:cNvSpPr>
          <p:nvPr/>
        </p:nvSpPr>
        <p:spPr bwMode="auto">
          <a:xfrm>
            <a:off x="2627313" y="5876925"/>
            <a:ext cx="1260475" cy="6350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9pPr>
          </a:lstStyle>
          <a:p>
            <a:pPr eaLnBrk="1" hangingPunct="1"/>
            <a:endParaRPr lang="th-TH" altLang="th-TH"/>
          </a:p>
        </p:txBody>
      </p:sp>
      <p:sp>
        <p:nvSpPr>
          <p:cNvPr id="9" name="AutoShape 15"/>
          <p:cNvSpPr>
            <a:spLocks noChangeArrowheads="1"/>
          </p:cNvSpPr>
          <p:nvPr/>
        </p:nvSpPr>
        <p:spPr bwMode="auto">
          <a:xfrm>
            <a:off x="3779838" y="5013325"/>
            <a:ext cx="2863850" cy="504825"/>
          </a:xfrm>
          <a:prstGeom prst="wedgeRoundRectCallout">
            <a:avLst>
              <a:gd name="adj1" fmla="val -61116"/>
              <a:gd name="adj2" fmla="val 122329"/>
              <a:gd name="adj3" fmla="val 16667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9pPr>
          </a:lstStyle>
          <a:p>
            <a:pPr eaLnBrk="1" hangingPunct="1"/>
            <a:r>
              <a:rPr lang="th-TH" altLang="th-TH" b="1" dirty="0">
                <a:solidFill>
                  <a:srgbClr val="0000FF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พิมพ์คำว่า </a:t>
            </a:r>
            <a:r>
              <a:rPr lang="th-TH" altLang="th-TH" b="1" dirty="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ตรวจรับงานเมื่อ</a:t>
            </a:r>
          </a:p>
        </p:txBody>
      </p:sp>
    </p:spTree>
    <p:extLst>
      <p:ext uri="{BB962C8B-B14F-4D97-AF65-F5344CB8AC3E}">
        <p14:creationId xmlns:p14="http://schemas.microsoft.com/office/powerpoint/2010/main" val="425248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 2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252728"/>
          </a:xfrm>
        </p:spPr>
        <p:txBody>
          <a:bodyPr/>
          <a:lstStyle/>
          <a:p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แบบฟอร์ม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4348" y="1071546"/>
            <a:ext cx="3714776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PAYMANT CONTROL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024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7561547"/>
              </p:ext>
            </p:extLst>
          </p:nvPr>
        </p:nvGraphicFramePr>
        <p:xfrm>
          <a:off x="179512" y="1844824"/>
          <a:ext cx="8712968" cy="48101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9" name="Acrobat Document" r:id="rId3" imgW="8019837" imgH="5667255" progId="AcroExch.Document.11">
                  <p:embed/>
                </p:oleObj>
              </mc:Choice>
              <mc:Fallback>
                <p:oleObj name="Acrobat Document" r:id="rId3" imgW="8019837" imgH="5667255" progId="AcroExch.Document.11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12" y="1844824"/>
                        <a:ext cx="8712968" cy="481011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 2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252728"/>
          </a:xfrm>
        </p:spPr>
        <p:txBody>
          <a:bodyPr/>
          <a:lstStyle/>
          <a:p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แบบฟอร์ม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0034" y="571480"/>
            <a:ext cx="1714512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ถัวจ่าย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372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285860"/>
            <a:ext cx="3952848" cy="531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314450"/>
            <a:ext cx="4133850" cy="554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 2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252728"/>
          </a:xfrm>
        </p:spPr>
        <p:txBody>
          <a:bodyPr/>
          <a:lstStyle/>
          <a:p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แบบฟอร์ม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596" y="857232"/>
            <a:ext cx="3207300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บัญชีรายละเอียดการถัวจ่าย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68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571613"/>
            <a:ext cx="8813693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785786" y="500042"/>
            <a:ext cx="565308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Bef>
                <a:spcPct val="50000"/>
              </a:spcBef>
            </a:pPr>
            <a:r>
              <a:rPr lang="th-TH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hlinkClick r:id="rId2" action="ppaction://hlinkfile"/>
              </a:rPr>
              <a:t>หน้าที่ของ</a:t>
            </a:r>
            <a:r>
              <a:rPr lang="th-TH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hlinkClick r:id="rId2" action="ppaction://hlinkfile"/>
              </a:rPr>
              <a:t>ผู้ควบคุมงาน</a:t>
            </a:r>
            <a:endParaRPr 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ม้วนกระดาษแนวตั้ง 5"/>
          <p:cNvSpPr/>
          <p:nvPr/>
        </p:nvSpPr>
        <p:spPr>
          <a:xfrm>
            <a:off x="0" y="1928802"/>
            <a:ext cx="9144000" cy="464347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thaiDist"/>
            <a:r>
              <a:rPr lang="th-TH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(</a:t>
            </a:r>
            <a:r>
              <a:rPr lang="en-US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4</a:t>
            </a:r>
            <a:r>
              <a:rPr lang="th-TH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) ในวันกำหนดเริ่มงานก่อสร้างของผู้รับจ้างตามสัญญา และในวันถึงกำหนดส่งมอบงานแต่ละงวด ให้รายงานผลการปฏิบัติงานของผู้รับจ้างว่าเป็นไปตามสัญญาหรือไม่ ให้คณะกรรมการตรวจรับพัสดุหรือผู้ที่ได้รับมอบหมายให้ทำหน้าที่รับผิดชอบการบริหารสัญญาหรือข้อตกลงและการตรวจรับพัสดุที่เป็นงานจ้างก่อสร้างทราบภายใน </a:t>
            </a:r>
            <a:r>
              <a:rPr lang="en-US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 3 </a:t>
            </a:r>
            <a:r>
              <a:rPr lang="th-TH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วันทำการ นับแต่วันถึงกำหนดนั้นๆ</a:t>
            </a:r>
            <a:endParaRPr lang="th-TH" b="1" dirty="0">
              <a:solidFill>
                <a:schemeClr val="tx1"/>
              </a:solidFill>
              <a:latin typeface="Angsana New" pitchFamily="18" charset="-34"/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803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 2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252728"/>
          </a:xfrm>
        </p:spPr>
        <p:txBody>
          <a:bodyPr/>
          <a:lstStyle/>
          <a:p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แบบฟอร์ม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596" y="714356"/>
            <a:ext cx="2500330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รายละเอียดปริมาณค่างาน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285860"/>
            <a:ext cx="4200525" cy="535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285860"/>
            <a:ext cx="4133850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 2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252728"/>
          </a:xfrm>
        </p:spPr>
        <p:txBody>
          <a:bodyPr/>
          <a:lstStyle/>
          <a:p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แบบฟอร์ม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596" y="714356"/>
            <a:ext cx="2500330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รายละเอียดปริมาณค่างาน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78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357298"/>
            <a:ext cx="4171950" cy="509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78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357298"/>
            <a:ext cx="4048125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 2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252728"/>
          </a:xfrm>
        </p:spPr>
        <p:txBody>
          <a:bodyPr/>
          <a:lstStyle/>
          <a:p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แบบฟอร์ม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991118"/>
            <a:ext cx="2952328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วัดความหนางานสีตีเส้น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571612"/>
            <a:ext cx="8358246" cy="492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 2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785818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ลำดับขั้นตอนการเสนอขอขยายอายุสัญญา งดหรืลดค่าปรับ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373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1192298"/>
            <a:ext cx="3429024" cy="5665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 2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071570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ขั้นตอนการขยายอายุสัญญา งดหรือลดค่าปรับ                           เนื่องจากเกิดอุทกภัยในพื้นที่ก่อสร้าง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475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5" y="1428736"/>
            <a:ext cx="4554859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1500174"/>
            <a:ext cx="4758130" cy="53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ชื่อเรื่อง 2"/>
          <p:cNvSpPr>
            <a:spLocks noGrp="1"/>
          </p:cNvSpPr>
          <p:nvPr>
            <p:ph type="title"/>
          </p:nvPr>
        </p:nvSpPr>
        <p:spPr>
          <a:xfrm>
            <a:off x="928662" y="214290"/>
            <a:ext cx="7286676" cy="1143008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ขั้นตอนการขยายอายุสัญญา งดหรือลดค่าปรับ                           เนื่องจากหยุดงานในช่วงเทศกาลปีใหม่และสงกรานต์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 2"/>
          <p:cNvSpPr>
            <a:spLocks noGrp="1"/>
          </p:cNvSpPr>
          <p:nvPr>
            <p:ph type="title"/>
          </p:nvPr>
        </p:nvSpPr>
        <p:spPr>
          <a:xfrm>
            <a:off x="181760" y="273270"/>
            <a:ext cx="8710720" cy="570392"/>
          </a:xfrm>
        </p:spPr>
        <p:txBody>
          <a:bodyPr>
            <a:normAutofit fontScale="90000"/>
          </a:bodyPr>
          <a:lstStyle/>
          <a:p>
            <a:r>
              <a:rPr lang="th-TH" sz="3600" dirty="0" smtClean="0"/>
              <a:t>ข้อทักท้วงของตรวจสอบภายใน</a:t>
            </a:r>
            <a:endParaRPr lang="th-TH" sz="3600" dirty="0"/>
          </a:p>
        </p:txBody>
      </p:sp>
      <p:pic>
        <p:nvPicPr>
          <p:cNvPr id="4" name="Picture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6217" y="860257"/>
            <a:ext cx="4276725" cy="598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008" y="843662"/>
            <a:ext cx="4377307" cy="5897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711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 descr="ผลการค้นหารูปภาพสำหรับ รูปพื้นหลัง">
            <a:hlinkClick r:id="rId2"/>
            <a:extLst>
              <a:ext uri="{FF2B5EF4-FFF2-40B4-BE49-F238E27FC236}">
                <a16:creationId xmlns="" xmlns:a16="http://schemas.microsoft.com/office/drawing/2014/main" id="{A8AD0641-4175-4254-B9F2-5CEEE2B666DB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571480"/>
            <a:ext cx="6715171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411760" y="1412776"/>
            <a:ext cx="51125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Thank you</a:t>
            </a:r>
          </a:p>
        </p:txBody>
      </p:sp>
      <p:pic>
        <p:nvPicPr>
          <p:cNvPr id="9" name="รูปภาพ 17" descr="1186991789etoon42.jpg">
            <a:extLst>
              <a:ext uri="{FF2B5EF4-FFF2-40B4-BE49-F238E27FC236}">
                <a16:creationId xmlns="" xmlns:a16="http://schemas.microsoft.com/office/drawing/2014/main" id="{DBB0094D-EC14-4E2A-981B-2BC51A53EBC4}"/>
              </a:ext>
            </a:extLst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8992" y="2643182"/>
            <a:ext cx="1831826" cy="1743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0752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สี่เหลี่ยมมุมมน 5"/>
          <p:cNvSpPr/>
          <p:nvPr/>
        </p:nvSpPr>
        <p:spPr>
          <a:xfrm>
            <a:off x="285720" y="0"/>
            <a:ext cx="8572529" cy="616184"/>
          </a:xfrm>
          <a:prstGeom prst="roundRect">
            <a:avLst/>
          </a:prstGeom>
          <a:solidFill>
            <a:srgbClr val="0000FF"/>
          </a:solidFill>
          <a:ln w="76200"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ngsana New" panose="02020603050405020304" pitchFamily="18" charset="-34"/>
                <a:cs typeface="Angsana New" panose="02020603050405020304" pitchFamily="18" charset="-34"/>
              </a:rPr>
              <a:t>สรุปผู้</a:t>
            </a:r>
            <a:r>
              <a:rPr kumimoji="0" lang="th-TH" sz="32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ngsana New" panose="02020603050405020304" pitchFamily="18" charset="-34"/>
                <a:cs typeface="Angsana New" panose="02020603050405020304" pitchFamily="18" charset="-34"/>
              </a:rPr>
              <a:t>ควบคุมงาน มีหน้าที่ควบคุมงานอย่างไร</a:t>
            </a:r>
            <a:r>
              <a:rPr kumimoji="0" lang="th-TH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ngsana New" panose="02020603050405020304" pitchFamily="18" charset="-34"/>
                <a:cs typeface="Angsana New" panose="02020603050405020304" pitchFamily="18" charset="-34"/>
              </a:rPr>
              <a:t>? ตามระเบียบ</a:t>
            </a:r>
            <a:r>
              <a:rPr kumimoji="0" lang="th-TH" sz="32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ngsana New" panose="02020603050405020304" pitchFamily="18" charset="-34"/>
                <a:cs typeface="Angsana New" panose="02020603050405020304" pitchFamily="18" charset="-34"/>
              </a:rPr>
              <a:t>ฯ ข้อ 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178</a:t>
            </a:r>
            <a:endParaRPr kumimoji="0" lang="th-TH" sz="32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7" name="สี่เหลี่ยมมุมมน 6"/>
          <p:cNvSpPr/>
          <p:nvPr/>
        </p:nvSpPr>
        <p:spPr>
          <a:xfrm>
            <a:off x="928687" y="772183"/>
            <a:ext cx="7675761" cy="1228057"/>
          </a:xfrm>
          <a:prstGeom prst="roundRect">
            <a:avLst/>
          </a:prstGeom>
          <a:ln w="38100">
            <a:solidFill>
              <a:srgbClr val="D60093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400" b="1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FreesiaUPC" pitchFamily="34" charset="-34"/>
              </a:rPr>
              <a:t>  </a:t>
            </a:r>
            <a: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FreesiaUPC" pitchFamily="34" charset="-34"/>
              </a:rPr>
              <a:t>ตรวจและควบคุมงานให้</a:t>
            </a: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FreesiaUPC" pitchFamily="34" charset="-34"/>
              </a:rPr>
              <a:t>เป็นไปตามแบบ</a:t>
            </a:r>
            <a: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FreesiaUPC" pitchFamily="34" charset="-34"/>
              </a:rPr>
              <a:t>รูป/</a:t>
            </a: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FreesiaUPC" pitchFamily="34" charset="-34"/>
              </a:rPr>
              <a:t>รายการ</a:t>
            </a:r>
            <a: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FreesiaUPC" pitchFamily="34" charset="-34"/>
              </a:rPr>
              <a:t>ละเอียด</a:t>
            </a:r>
            <a:r>
              <a:rPr lang="th-TH" sz="3200" b="1" dirty="0" smtClean="0">
                <a:solidFill>
                  <a:srgbClr val="3333CC"/>
                </a:solidFill>
                <a:latin typeface="Times New Roman" pitchFamily="18" charset="0"/>
                <a:cs typeface="FreesiaUPC" pitchFamily="34" charset="-34"/>
              </a:rPr>
              <a:t> </a:t>
            </a: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FreesiaUPC" pitchFamily="34" charset="-34"/>
              </a:rPr>
              <a:t>และข้อตกลงในสัญญา</a:t>
            </a:r>
            <a:r>
              <a:rPr kumimoji="0" lang="th-TH" sz="3200" b="1" i="1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FreesiaUPC" pitchFamily="34" charset="-34"/>
              </a:rPr>
              <a:t>ทุกวัน</a:t>
            </a:r>
            <a:endParaRPr kumimoji="0" lang="th-TH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8" name="สี่เหลี่ยมมุมมน 7"/>
          <p:cNvSpPr/>
          <p:nvPr/>
        </p:nvSpPr>
        <p:spPr>
          <a:xfrm>
            <a:off x="285720" y="1142984"/>
            <a:ext cx="573212" cy="500063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endParaRPr kumimoji="0" lang="th-TH" sz="3600" b="0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Calibri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9" name="ลูกศรลง 8"/>
          <p:cNvSpPr/>
          <p:nvPr/>
        </p:nvSpPr>
        <p:spPr>
          <a:xfrm>
            <a:off x="4286248" y="2000240"/>
            <a:ext cx="642938" cy="428625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h-TH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10" name="สี่เหลี่ยมมุมมน 9"/>
          <p:cNvSpPr/>
          <p:nvPr/>
        </p:nvSpPr>
        <p:spPr>
          <a:xfrm>
            <a:off x="214283" y="2428868"/>
            <a:ext cx="8715436" cy="1675952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  <a:ln w="57150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FF"/>
              </a:buClr>
              <a:buSzPct val="70000"/>
              <a:tabLst/>
              <a:defRPr/>
            </a:pP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FreesiaUPC" pitchFamily="34" charset="-34"/>
              </a:rPr>
              <a:t>มีอำนาจ  สั่งเปลี่ยนแปลง แก้ไขเพิ่มเติม ตัดทอน งานจ้างได้ตามสมควรและตามหลักวิชาช่าง เพื่อให้เป็นไปตามแบบ</a:t>
            </a:r>
            <a: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FreesiaUPC" pitchFamily="34" charset="-34"/>
              </a:rPr>
              <a:t>รูป/รายการ</a:t>
            </a: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FreesiaUPC" pitchFamily="34" charset="-34"/>
              </a:rPr>
              <a:t>ละเอียด และข้อกำหนดในสัญญา</a:t>
            </a:r>
          </a:p>
        </p:txBody>
      </p:sp>
      <p:sp>
        <p:nvSpPr>
          <p:cNvPr id="11" name="ลูกศรลง 10"/>
          <p:cNvSpPr/>
          <p:nvPr/>
        </p:nvSpPr>
        <p:spPr>
          <a:xfrm>
            <a:off x="4286248" y="4071942"/>
            <a:ext cx="571500" cy="285750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h-TH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12" name="สี่เหลี่ยมมุมมน 2">
            <a:extLst>
              <a:ext uri="{FF2B5EF4-FFF2-40B4-BE49-F238E27FC236}">
                <a16:creationId xmlns="" xmlns:a16="http://schemas.microsoft.com/office/drawing/2014/main" id="{62B70820-766B-428B-BABA-7822C5D3D5B7}"/>
              </a:ext>
            </a:extLst>
          </p:cNvPr>
          <p:cNvSpPr/>
          <p:nvPr/>
        </p:nvSpPr>
        <p:spPr>
          <a:xfrm>
            <a:off x="285720" y="4429132"/>
            <a:ext cx="8643938" cy="2239471"/>
          </a:xfrm>
          <a:prstGeom prst="roundRect">
            <a:avLst/>
          </a:prstGeom>
          <a:ln w="57150">
            <a:solidFill>
              <a:srgbClr val="FF05BE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FF"/>
              </a:buClr>
              <a:buSzPct val="70000"/>
              <a:tabLst/>
              <a:defRPr/>
            </a:pPr>
            <a:r>
              <a:rPr kumimoji="0" lang="th-TH" sz="3200" b="1" i="1" u="sng" strike="noStrike" kern="1200" cap="none" spc="0" normalizeH="0" baseline="0" noProof="0" dirty="0">
                <a:ln>
                  <a:noFill/>
                </a:ln>
                <a:solidFill>
                  <a:srgbClr val="D6009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FreesiaUPC" pitchFamily="34" charset="-34"/>
              </a:rPr>
              <a:t>ถ้าผู้รับจ้างขัดขืนไม่ปฏิบัติตาม</a:t>
            </a: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33CC"/>
              </a:buClr>
              <a:buSzPct val="80000"/>
              <a:buFont typeface="Wingdings" pitchFamily="2" charset="2"/>
              <a:buChar char="ü"/>
              <a:tabLst/>
              <a:defRPr/>
            </a:pP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FreesiaUPC" pitchFamily="34" charset="-34"/>
              </a:rPr>
              <a:t> </a:t>
            </a:r>
            <a:r>
              <a:rPr kumimoji="0" lang="th-TH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FreesiaUPC" pitchFamily="34" charset="-34"/>
              </a:rPr>
              <a:t>ให้</a:t>
            </a:r>
            <a:r>
              <a:rPr kumimoji="0" lang="th-TH" sz="30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FreesiaUPC" pitchFamily="34" charset="-34"/>
              </a:rPr>
              <a:t>สั่งหยุด</a:t>
            </a:r>
            <a:r>
              <a:rPr kumimoji="0" lang="th-TH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FreesiaUPC" pitchFamily="34" charset="-34"/>
              </a:rPr>
              <a:t>งานนั้นเฉพาะส่วนหนึ่งส่วนใด </a:t>
            </a:r>
            <a:r>
              <a:rPr kumimoji="0" lang="th-TH" sz="3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FreesiaUPC" pitchFamily="34" charset="-34"/>
              </a:rPr>
              <a:t>หรือทั้งหมด</a:t>
            </a:r>
            <a:r>
              <a:rPr kumimoji="0" lang="th-TH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FreesiaUPC" pitchFamily="34" charset="-34"/>
              </a:rPr>
              <a:t>ไว้ก่อน จนกว่าผู้รับจ้างจะยอมปฏิบัติให้ถูกต้องตามคำสั่ง  </a:t>
            </a: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33CC"/>
              </a:buClr>
              <a:buSzPct val="80000"/>
              <a:buFont typeface="Wingdings" pitchFamily="2" charset="2"/>
              <a:buChar char="ü"/>
              <a:tabLst/>
              <a:defRPr/>
            </a:pPr>
            <a:r>
              <a:rPr kumimoji="0" lang="th-TH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FreesiaUPC" pitchFamily="34" charset="-34"/>
              </a:rPr>
              <a:t>และรีบรายงานคณะกรรมการตรวจรับพัสดุทราบทันที</a:t>
            </a:r>
          </a:p>
        </p:txBody>
      </p:sp>
      <p:pic>
        <p:nvPicPr>
          <p:cNvPr id="13" name="Picture 8">
            <a:extLst>
              <a:ext uri="{FF2B5EF4-FFF2-40B4-BE49-F238E27FC236}">
                <a16:creationId xmlns="" xmlns:a16="http://schemas.microsoft.com/office/drawing/2014/main" id="{7B0DCFF1-AAB2-4F32-A993-5948348D63F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43834" y="1071546"/>
            <a:ext cx="896937" cy="697214"/>
          </a:xfrm>
          <a:prstGeom prst="rect">
            <a:avLst/>
          </a:prstGeom>
        </p:spPr>
      </p:pic>
      <p:pic>
        <p:nvPicPr>
          <p:cNvPr id="14" name="Picture 12">
            <a:extLst>
              <a:ext uri="{FF2B5EF4-FFF2-40B4-BE49-F238E27FC236}">
                <a16:creationId xmlns="" xmlns:a16="http://schemas.microsoft.com/office/drawing/2014/main" id="{5B590A24-3F36-432D-BAFF-8956D69538D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72462" y="2857496"/>
            <a:ext cx="887466" cy="785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52158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สี่เหลี่ยมมุมมน 12"/>
          <p:cNvSpPr/>
          <p:nvPr/>
        </p:nvSpPr>
        <p:spPr>
          <a:xfrm>
            <a:off x="214313" y="236764"/>
            <a:ext cx="8750175" cy="3340151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FF"/>
              </a:buClr>
              <a:buSzPct val="70000"/>
              <a:buFontTx/>
              <a:buNone/>
              <a:tabLst/>
              <a:defRPr/>
            </a:pPr>
            <a:r>
              <a:rPr kumimoji="0" lang="en-US" sz="3200" b="1" i="1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FreesiaUPC" pitchFamily="34" charset="-34"/>
              </a:rPr>
              <a:t>    </a:t>
            </a:r>
            <a:r>
              <a:rPr kumimoji="0" lang="th-TH" sz="3200" b="1" i="1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FreesiaUPC" pitchFamily="34" charset="-34"/>
              </a:rPr>
              <a:t>กรณีเห็นว่าแบบรูป รายการละเอียด หรือข้อกำหนดสัญญา </a:t>
            </a:r>
            <a:endParaRPr kumimoji="0" lang="en-US" sz="3200" b="1" i="1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FreesiaUPC" pitchFamily="34" charset="-34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FF"/>
              </a:buClr>
              <a:buSzPct val="70000"/>
              <a:buFontTx/>
              <a:buNone/>
              <a:tabLst/>
              <a:defRPr/>
            </a:pPr>
            <a:r>
              <a:rPr kumimoji="0" lang="en-US" sz="3200" b="1" i="1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FreesiaUPC" pitchFamily="34" charset="-34"/>
              </a:rPr>
              <a:t>         </a:t>
            </a:r>
            <a:r>
              <a:rPr kumimoji="0" lang="th-TH" sz="3200" b="1" i="1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FreesiaUPC" pitchFamily="34" charset="-34"/>
              </a:rPr>
              <a:t>มีข้อความขัดกัน หรือคาดหมายได้ว่า </a:t>
            </a:r>
            <a:r>
              <a:rPr kumimoji="0" lang="th-TH" sz="3200" b="1" i="1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FreesiaUPC" pitchFamily="34" charset="-34"/>
              </a:rPr>
              <a:t>แม้ว่างานนั้นจะเป็นไปตาม</a:t>
            </a:r>
            <a:r>
              <a:rPr kumimoji="0" lang="th-TH" sz="3200" b="1" i="1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FreesiaUPC" pitchFamily="34" charset="-34"/>
              </a:rPr>
              <a:t>แบบรูป รายการละเอียด หรือ</a:t>
            </a:r>
            <a:r>
              <a:rPr kumimoji="0" lang="th-TH" sz="3200" b="1" i="1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FreesiaUPC" pitchFamily="34" charset="-34"/>
              </a:rPr>
              <a:t>ข้อกำหนดในสัญญา </a:t>
            </a:r>
            <a:r>
              <a:rPr kumimoji="0" lang="th-TH" sz="3200" b="1" i="1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FreesiaUPC" pitchFamily="34" charset="-34"/>
              </a:rPr>
              <a:t>แต่เมื่อสำเร็จแล้วก็จะไม่</a:t>
            </a:r>
            <a:r>
              <a:rPr kumimoji="0" lang="th-TH" sz="3200" b="1" i="1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FreesiaUPC" pitchFamily="34" charset="-34"/>
              </a:rPr>
              <a:t>มั่นคง</a:t>
            </a:r>
            <a:r>
              <a:rPr kumimoji="0" lang="th-TH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FreesiaUPC" pitchFamily="34" charset="-34"/>
              </a:rPr>
              <a:t>แข็งแรง/</a:t>
            </a:r>
            <a:r>
              <a:rPr kumimoji="0" lang="th-TH" sz="3200" b="1" i="1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FreesiaUPC" pitchFamily="34" charset="-34"/>
              </a:rPr>
              <a:t>ไม่เป็นไปตามหลักวิชาช่างที่ดี หรือ ไม่ปลอดภัย ให้</a:t>
            </a:r>
            <a:r>
              <a:rPr kumimoji="0" lang="th-TH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FreesiaUPC" pitchFamily="34" charset="-34"/>
              </a:rPr>
              <a:t>สามาร</a:t>
            </a:r>
            <a:r>
              <a:rPr lang="th-TH" sz="3200" b="1" i="1" dirty="0" smtClean="0">
                <a:solidFill>
                  <a:srgbClr val="0000CC"/>
                </a:solidFill>
                <a:latin typeface="Times New Roman" pitchFamily="18" charset="0"/>
                <a:cs typeface="FreesiaUPC" pitchFamily="34" charset="-34"/>
              </a:rPr>
              <a:t>ถ</a:t>
            </a:r>
            <a:r>
              <a:rPr kumimoji="0" lang="th-TH" sz="3200" b="1" i="1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FreesiaUPC" pitchFamily="34" charset="-34"/>
              </a:rPr>
              <a:t>สั่ง</a:t>
            </a:r>
            <a:r>
              <a:rPr kumimoji="0" lang="th-TH" sz="3200" b="1" i="1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FreesiaUPC" pitchFamily="34" charset="-34"/>
              </a:rPr>
              <a:t>พัก</a:t>
            </a:r>
            <a:r>
              <a:rPr kumimoji="0" lang="th-TH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FreesiaUPC" pitchFamily="34" charset="-34"/>
              </a:rPr>
              <a:t>งานไว้ก่อน แล้วรายงาน </a:t>
            </a:r>
            <a:r>
              <a:rPr kumimoji="0" lang="th-TH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FreesiaUPC" pitchFamily="34" charset="-34"/>
              </a:rPr>
              <a:t>คกก.</a:t>
            </a:r>
            <a:r>
              <a:rPr kumimoji="0" lang="th-TH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FreesiaUPC" pitchFamily="34" charset="-34"/>
              </a:rPr>
              <a:t> ตรวจ</a:t>
            </a:r>
            <a:r>
              <a:rPr lang="th-TH" sz="3200" b="1" i="1" dirty="0">
                <a:solidFill>
                  <a:prstClr val="black"/>
                </a:solidFill>
                <a:latin typeface="Times New Roman" pitchFamily="18" charset="0"/>
                <a:cs typeface="FreesiaUPC" pitchFamily="34" charset="-34"/>
              </a:rPr>
              <a:t>รับพัสดุ</a:t>
            </a:r>
            <a:r>
              <a:rPr kumimoji="0" lang="th-TH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FreesiaUPC" pitchFamily="34" charset="-34"/>
              </a:rPr>
              <a:t>โดยเร็ว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FreesiaUPC" pitchFamily="34" charset="-34"/>
              </a:rPr>
              <a:t>   </a:t>
            </a:r>
            <a:endParaRPr kumimoji="0" lang="th-TH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14" name="สี่เหลี่ยมมุมมน 11">
            <a:extLst>
              <a:ext uri="{FF2B5EF4-FFF2-40B4-BE49-F238E27FC236}">
                <a16:creationId xmlns="" xmlns:a16="http://schemas.microsoft.com/office/drawing/2014/main" id="{E28C0970-C9F5-4263-9AF9-717B07B7FE98}"/>
              </a:ext>
            </a:extLst>
          </p:cNvPr>
          <p:cNvSpPr/>
          <p:nvPr/>
        </p:nvSpPr>
        <p:spPr>
          <a:xfrm>
            <a:off x="500034" y="571480"/>
            <a:ext cx="571501" cy="500066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  <a:endParaRPr kumimoji="0" lang="th-TH" sz="3600" b="0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Calibri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15" name="Arrow: Down 10">
            <a:extLst>
              <a:ext uri="{FF2B5EF4-FFF2-40B4-BE49-F238E27FC236}">
                <a16:creationId xmlns="" xmlns:a16="http://schemas.microsoft.com/office/drawing/2014/main" id="{F3D446D5-A0AF-4F37-963C-1775F1D85035}"/>
              </a:ext>
            </a:extLst>
          </p:cNvPr>
          <p:cNvSpPr/>
          <p:nvPr/>
        </p:nvSpPr>
        <p:spPr>
          <a:xfrm>
            <a:off x="4357686" y="3571876"/>
            <a:ext cx="504056" cy="4832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สี่เหลี่ยมมุมมน 5">
            <a:extLst>
              <a:ext uri="{FF2B5EF4-FFF2-40B4-BE49-F238E27FC236}">
                <a16:creationId xmlns="" xmlns:a16="http://schemas.microsoft.com/office/drawing/2014/main" id="{00525BF1-672C-4A8C-8438-1085B4AD1B9B}"/>
              </a:ext>
            </a:extLst>
          </p:cNvPr>
          <p:cNvSpPr/>
          <p:nvPr/>
        </p:nvSpPr>
        <p:spPr>
          <a:xfrm>
            <a:off x="214313" y="4111763"/>
            <a:ext cx="8786813" cy="2556503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  <a:ln w="57150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FF"/>
              </a:buClr>
              <a:buSzPct val="70000"/>
              <a:buFontTx/>
              <a:buChar char="-"/>
              <a:tabLst/>
              <a:defRPr/>
            </a:pPr>
            <a:r>
              <a:rPr lang="th-TH" sz="2600" b="1" dirty="0">
                <a:solidFill>
                  <a:srgbClr val="7030A0"/>
                </a:solidFill>
                <a:latin typeface="Times New Roman" pitchFamily="18" charset="0"/>
                <a:cs typeface="FreesiaUPC" pitchFamily="34" charset="-34"/>
              </a:rPr>
              <a:t>กรณีแบบรูป รายการละเอียดหรือข้อกำหนดสัญญาขัดแย้งกัน ให้ถือปฏิบัติตาม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FF"/>
              </a:buClr>
              <a:buSzPct val="70000"/>
              <a:tabLst/>
              <a:defRPr/>
            </a:pPr>
            <a:r>
              <a:rPr lang="th-TH" sz="2600" b="1" dirty="0">
                <a:solidFill>
                  <a:srgbClr val="7030A0"/>
                </a:solidFill>
                <a:latin typeface="Times New Roman" pitchFamily="18" charset="0"/>
                <a:cs typeface="FreesiaUPC" pitchFamily="34" charset="-34"/>
              </a:rPr>
              <a:t>      ข้อกำหนดในสัญญา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FF"/>
              </a:buClr>
              <a:buSzPct val="70000"/>
              <a:buFontTx/>
              <a:buChar char="-"/>
              <a:tabLst/>
              <a:defRPr/>
            </a:pPr>
            <a:r>
              <a:rPr kumimoji="0" lang="th-TH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FreesiaUPC" pitchFamily="34" charset="-34"/>
              </a:rPr>
              <a:t>กรณีแบบรูป รายการละเอียด หรือผนวกท้ายสัญญา</a:t>
            </a:r>
            <a:r>
              <a:rPr lang="th-TH" sz="2600" b="1" dirty="0">
                <a:solidFill>
                  <a:srgbClr val="002060"/>
                </a:solidFill>
                <a:latin typeface="Times New Roman" pitchFamily="18" charset="0"/>
                <a:cs typeface="FreesiaUPC" pitchFamily="34" charset="-34"/>
              </a:rPr>
              <a:t>ขัดแย้งกันเอง ให้ผู้ว่าจ้างเป็น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FF"/>
              </a:buClr>
              <a:buSzPct val="70000"/>
              <a:tabLst/>
              <a:defRPr/>
            </a:pPr>
            <a:r>
              <a:rPr lang="th-TH" sz="2600" b="1" dirty="0">
                <a:solidFill>
                  <a:srgbClr val="002060"/>
                </a:solidFill>
                <a:latin typeface="Times New Roman" pitchFamily="18" charset="0"/>
                <a:cs typeface="FreesiaUPC" pitchFamily="34" charset="-34"/>
              </a:rPr>
              <a:t>      ผู้วินิจฉัยชี้ขาด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FF"/>
              </a:buClr>
              <a:buSzPct val="70000"/>
              <a:tabLst/>
              <a:defRPr/>
            </a:pPr>
            <a:r>
              <a:rPr kumimoji="0" lang="th-TH" sz="26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FreesiaUPC" pitchFamily="34" charset="-34"/>
              </a:rPr>
              <a:t>-    กรณีแบบรูป </a:t>
            </a:r>
            <a:r>
              <a:rPr kumimoji="0" lang="th-TH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FreesiaUPC" pitchFamily="34" charset="-34"/>
              </a:rPr>
              <a:t>รา</a:t>
            </a:r>
            <a:r>
              <a:rPr lang="th-TH" sz="2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FreesiaUPC" pitchFamily="34" charset="-34"/>
              </a:rPr>
              <a:t>ย</a:t>
            </a:r>
            <a:r>
              <a:rPr kumimoji="0" lang="th-TH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FreesiaUPC" pitchFamily="34" charset="-34"/>
              </a:rPr>
              <a:t>การ</a:t>
            </a:r>
            <a:r>
              <a:rPr kumimoji="0" lang="th-TH" sz="26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FreesiaUPC" pitchFamily="34" charset="-34"/>
              </a:rPr>
              <a:t>ละเอียด ถูกต้อง แต่สัญญาผิด  ให้แก้ไขสัญญาให้ถูกต้อง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893394EA-D6C0-4DEC-823E-CFC66C605B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07" y="2857496"/>
            <a:ext cx="1937881" cy="1285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752158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สี่เหลี่ยมมุมมน 5"/>
          <p:cNvSpPr/>
          <p:nvPr/>
        </p:nvSpPr>
        <p:spPr>
          <a:xfrm>
            <a:off x="142876" y="214313"/>
            <a:ext cx="8826657" cy="464344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FF"/>
              </a:buClr>
              <a:buSzPct val="70000"/>
              <a:buFontTx/>
              <a:buNone/>
              <a:tabLst/>
              <a:defRPr/>
            </a:pPr>
            <a:r>
              <a:rPr kumimoji="0" lang="en-US" sz="4000" b="1" i="0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illeniaUPC" panose="02020603050405020304" pitchFamily="18" charset="-34"/>
                <a:cs typeface="DilleniaUPC" panose="02020603050405020304" pitchFamily="18" charset="-34"/>
              </a:rPr>
              <a:t>   </a:t>
            </a:r>
            <a:r>
              <a:rPr kumimoji="0" lang="th-TH" sz="4000" b="1" i="0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illeniaUPC" panose="02020603050405020304" pitchFamily="18" charset="-34"/>
                <a:cs typeface="DilleniaUPC" panose="02020603050405020304" pitchFamily="18" charset="-34"/>
              </a:rPr>
              <a:t>จดบันทึกสภาพการปฏิบัติงานของผู้รับจ้างเป็นรายวัน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FF"/>
              </a:buClr>
              <a:buSzPct val="70000"/>
              <a:tabLst/>
              <a:defRPr/>
            </a:pPr>
            <a:r>
              <a:rPr kumimoji="0" lang="en-US" sz="3600" b="1" i="0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illeniaUPC" panose="02020603050405020304" pitchFamily="18" charset="-34"/>
                <a:cs typeface="DilleniaUPC" panose="02020603050405020304" pitchFamily="18" charset="-34"/>
              </a:rPr>
              <a:t>    </a:t>
            </a:r>
            <a:r>
              <a:rPr kumimoji="0" lang="th-TH" sz="3600" b="1" i="0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illeniaUPC" panose="02020603050405020304" pitchFamily="18" charset="-34"/>
                <a:cs typeface="DilleniaUPC" panose="02020603050405020304" pitchFamily="18" charset="-34"/>
              </a:rPr>
              <a:t>ไว้อย่างน้อย ๒ ฉบับ  ดังนี้</a:t>
            </a:r>
          </a:p>
          <a:p>
            <a:pPr marL="1588" marR="0" lvl="1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33CC"/>
              </a:buClr>
              <a:buSzPct val="70000"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DilleniaUPC" panose="02020603050405020304" pitchFamily="18" charset="-34"/>
                <a:cs typeface="DilleniaUPC" panose="02020603050405020304" pitchFamily="18" charset="-34"/>
              </a:rPr>
              <a:t>     </a:t>
            </a: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DilleniaUPC" panose="02020603050405020304" pitchFamily="18" charset="-34"/>
                <a:cs typeface="DilleniaUPC" panose="02020603050405020304" pitchFamily="18" charset="-34"/>
              </a:rPr>
              <a:t>สภาพการปฏิบัติงาน / เหตุการณ์แวดล้อม/ ผลการปฏิบัติงาน /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DilleniaUPC" panose="02020603050405020304" pitchFamily="18" charset="-34"/>
              <a:cs typeface="DilleniaUPC" panose="02020603050405020304" pitchFamily="18" charset="-34"/>
            </a:endParaRPr>
          </a:p>
          <a:p>
            <a:pPr marL="1588" marR="0" lvl="1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33CC"/>
              </a:buClr>
              <a:buSzPct val="70000"/>
              <a:tabLst/>
              <a:defRPr/>
            </a:pPr>
            <a:r>
              <a:rPr lang="en-US" sz="3600" b="1" dirty="0">
                <a:solidFill>
                  <a:srgbClr val="3333CC"/>
                </a:solidFill>
                <a:latin typeface="DilleniaUPC" panose="02020603050405020304" pitchFamily="18" charset="-34"/>
                <a:cs typeface="DilleniaUPC" panose="02020603050405020304" pitchFamily="18" charset="-34"/>
              </a:rPr>
              <a:t>     </a:t>
            </a: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DilleniaUPC" panose="02020603050405020304" pitchFamily="18" charset="-34"/>
                <a:cs typeface="DilleniaUPC" panose="02020603050405020304" pitchFamily="18" charset="-34"/>
              </a:rPr>
              <a:t>การหยุดงาน/ สาเหตุที่มีการหยุดงาน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DilleniaUPC" panose="02020603050405020304" pitchFamily="18" charset="-34"/>
              <a:cs typeface="DilleniaUPC" panose="02020603050405020304" pitchFamily="18" charset="-34"/>
            </a:endParaRPr>
          </a:p>
          <a:p>
            <a:pPr marL="0" marR="0" lvl="2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FF"/>
              </a:buClr>
              <a:buSzPct val="70000"/>
              <a:tabLst/>
              <a:defRPr/>
            </a:pPr>
            <a:r>
              <a:rPr lang="en-US" sz="3600" b="1" dirty="0">
                <a:solidFill>
                  <a:srgbClr val="3333CC"/>
                </a:solidFill>
                <a:latin typeface="DilleniaUPC" panose="02020603050405020304" pitchFamily="18" charset="-34"/>
                <a:cs typeface="DilleniaUPC" panose="02020603050405020304" pitchFamily="18" charset="-34"/>
              </a:rPr>
              <a:t>     </a:t>
            </a: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DilleniaUPC" panose="02020603050405020304" pitchFamily="18" charset="-34"/>
                <a:cs typeface="DilleniaUPC" panose="02020603050405020304" pitchFamily="18" charset="-34"/>
              </a:rPr>
              <a:t>เพื่อรายงานให้ คกก. </a:t>
            </a:r>
            <a: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DilleniaUPC" panose="02020603050405020304" pitchFamily="18" charset="-34"/>
                <a:cs typeface="DilleniaUPC" panose="02020603050405020304" pitchFamily="18" charset="-34"/>
              </a:rPr>
              <a:t>ตรวจรับพัสดุทราบ  </a:t>
            </a:r>
            <a:r>
              <a:rPr kumimoji="0" lang="th-TH" sz="3600" b="1" i="1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illeniaUPC" panose="02020603050405020304" pitchFamily="18" charset="-34"/>
                <a:cs typeface="DilleniaUPC" panose="02020603050405020304" pitchFamily="18" charset="-34"/>
              </a:rPr>
              <a:t>ทุกสัปดาห์</a:t>
            </a:r>
          </a:p>
          <a:p>
            <a:pPr marL="0" marR="0" lvl="2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FF"/>
              </a:buClr>
              <a:buSzPct val="70000"/>
              <a:tabLst/>
              <a:defRPr/>
            </a:pPr>
            <a:r>
              <a:rPr lang="en-US" sz="3600" b="1" i="1" dirty="0">
                <a:solidFill>
                  <a:srgbClr val="0000FF"/>
                </a:solidFill>
                <a:latin typeface="DilleniaUPC" panose="02020603050405020304" pitchFamily="18" charset="-34"/>
                <a:cs typeface="DilleniaUPC" panose="02020603050405020304" pitchFamily="18" charset="-34"/>
              </a:rPr>
              <a:t>     </a:t>
            </a:r>
            <a:r>
              <a:rPr kumimoji="0" lang="th-TH" sz="3600" b="1" i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DilleniaUPC" panose="02020603050405020304" pitchFamily="18" charset="-34"/>
                <a:cs typeface="DilleniaUPC" panose="02020603050405020304" pitchFamily="18" charset="-34"/>
              </a:rPr>
              <a:t>ให้</a:t>
            </a: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DilleniaUPC" panose="02020603050405020304" pitchFamily="18" charset="-34"/>
                <a:cs typeface="DilleniaUPC" panose="02020603050405020304" pitchFamily="18" charset="-34"/>
              </a:rPr>
              <a:t>เก็บรักษารายงานไว้ เพื่อ</a:t>
            </a: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illeniaUPC" panose="02020603050405020304" pitchFamily="18" charset="-34"/>
                <a:cs typeface="DilleniaUPC" panose="02020603050405020304" pitchFamily="18" charset="-34"/>
              </a:rPr>
              <a:t>มอบให้แก่ จนท.พัสดุ</a:t>
            </a: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illeniaUPC" panose="02020603050405020304" pitchFamily="18" charset="-34"/>
                <a:cs typeface="DilleniaUPC" panose="02020603050405020304" pitchFamily="18" charset="-34"/>
              </a:rPr>
              <a:t>เมื่อเสร็จงานแต่ละงวด</a:t>
            </a:r>
          </a:p>
          <a:p>
            <a:pPr marL="0" marR="0" lvl="2" indent="2667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FF"/>
              </a:buClr>
              <a:buSzPct val="70000"/>
              <a:buFontTx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DilleniaUPC" panose="02020603050405020304" pitchFamily="18" charset="-34"/>
                <a:cs typeface="DilleniaUPC" panose="02020603050405020304" pitchFamily="18" charset="-34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DilleniaUPC" panose="02020603050405020304" pitchFamily="18" charset="-34"/>
                <a:cs typeface="DilleniaUPC" panose="02020603050405020304" pitchFamily="18" charset="-34"/>
              </a:rPr>
              <a:t> </a:t>
            </a: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DilleniaUPC" panose="02020603050405020304" pitchFamily="18" charset="-34"/>
                <a:cs typeface="DilleniaUPC" panose="02020603050405020304" pitchFamily="18" charset="-34"/>
              </a:rPr>
              <a:t>โดยถือเป็นเอกสารสำคัญเพื่อประโยชน์ในการตรวจสอบของผู้ม</a:t>
            </a:r>
            <a:r>
              <a:rPr lang="th-TH" sz="3600" b="1" dirty="0">
                <a:solidFill>
                  <a:srgbClr val="3333CC"/>
                </a:solidFill>
                <a:latin typeface="DilleniaUPC" panose="02020603050405020304" pitchFamily="18" charset="-34"/>
                <a:cs typeface="DilleniaUPC" panose="02020603050405020304" pitchFamily="18" charset="-34"/>
              </a:rPr>
              <a:t>ีห</a:t>
            </a: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DilleniaUPC" panose="02020603050405020304" pitchFamily="18" charset="-34"/>
                <a:cs typeface="DilleniaUPC" panose="02020603050405020304" pitchFamily="18" charset="-34"/>
              </a:rPr>
              <a:t>น้าที่</a:t>
            </a:r>
          </a:p>
        </p:txBody>
      </p:sp>
      <p:sp>
        <p:nvSpPr>
          <p:cNvPr id="7" name="สี่เหลี่ยมมุมมน 4">
            <a:extLst>
              <a:ext uri="{FF2B5EF4-FFF2-40B4-BE49-F238E27FC236}">
                <a16:creationId xmlns="" xmlns:a16="http://schemas.microsoft.com/office/drawing/2014/main" id="{96A58456-9C25-405B-A06D-5B586C6D6DB4}"/>
              </a:ext>
            </a:extLst>
          </p:cNvPr>
          <p:cNvSpPr/>
          <p:nvPr/>
        </p:nvSpPr>
        <p:spPr>
          <a:xfrm>
            <a:off x="214282" y="714356"/>
            <a:ext cx="499677" cy="428625"/>
          </a:xfrm>
          <a:prstGeom prst="roundRect">
            <a:avLst>
              <a:gd name="adj" fmla="val 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  <a:endParaRPr kumimoji="0" lang="th-TH" sz="3600" b="0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Calibri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8" name="สี่เหลี่ยมมุมมน 7"/>
          <p:cNvSpPr/>
          <p:nvPr/>
        </p:nvSpPr>
        <p:spPr>
          <a:xfrm>
            <a:off x="214282" y="4929199"/>
            <a:ext cx="8643965" cy="142876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FF"/>
              </a:buClr>
              <a:buSzPct val="70000"/>
              <a:tabLst/>
              <a:defRPr/>
            </a:pP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DilleniaUPC" pitchFamily="18" charset="-34"/>
              </a:rPr>
              <a:t>ทั้งนี้ การบันทึกการปฏิบัติงานของผู้รับจ้าง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FF"/>
              </a:buClr>
              <a:buSzPct val="70000"/>
              <a:tabLst/>
              <a:defRPr/>
            </a:pPr>
            <a: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DilleniaUPC" pitchFamily="18" charset="-34"/>
              </a:rPr>
              <a:t>ให้ระบุรายละเอียด ขั้นตอนการปฏิบัติงาน และวัสดุที่ใช้ด้วย</a:t>
            </a:r>
            <a:endParaRPr kumimoji="0" lang="th-TH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Cordia New" panose="020B0304020202020204" pitchFamily="34" charset="-34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751CCFAD-9799-4EBF-82ED-6C554779905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58082" y="428604"/>
            <a:ext cx="1306119" cy="142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52158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รูปคลื่น">
  <a:themeElements>
    <a:clrScheme name="รูปคลื่น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รูปคลื่น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รูปคลื่น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3333</TotalTime>
  <Words>2864</Words>
  <Application>Microsoft Office PowerPoint</Application>
  <PresentationFormat>นำเสนอทางหน้าจอ (4:3)</PresentationFormat>
  <Paragraphs>290</Paragraphs>
  <Slides>67</Slides>
  <Notes>2</Notes>
  <HiddenSlides>0</HiddenSlides>
  <MMClips>0</MMClips>
  <ScaleCrop>false</ScaleCrop>
  <HeadingPairs>
    <vt:vector size="8" baseType="variant">
      <vt:variant>
        <vt:lpstr>ฟอนต์ที่ถูกใช้</vt:lpstr>
      </vt:variant>
      <vt:variant>
        <vt:i4>15</vt:i4>
      </vt:variant>
      <vt:variant>
        <vt:lpstr>ธีม</vt:lpstr>
      </vt:variant>
      <vt:variant>
        <vt:i4>1</vt:i4>
      </vt:variant>
      <vt:variant>
        <vt:lpstr>เซิร์ฟเวอร์ OLE ฝังตัว</vt:lpstr>
      </vt:variant>
      <vt:variant>
        <vt:i4>1</vt:i4>
      </vt:variant>
      <vt:variant>
        <vt:lpstr>ชื่อเรื่องสไลด์</vt:lpstr>
      </vt:variant>
      <vt:variant>
        <vt:i4>67</vt:i4>
      </vt:variant>
    </vt:vector>
  </HeadingPairs>
  <TitlesOfParts>
    <vt:vector size="84" baseType="lpstr">
      <vt:lpstr>宋体</vt:lpstr>
      <vt:lpstr>Angsana New</vt:lpstr>
      <vt:lpstr>Angsana News</vt:lpstr>
      <vt:lpstr>AngsanaUPC</vt:lpstr>
      <vt:lpstr>Arial</vt:lpstr>
      <vt:lpstr>Calibri</vt:lpstr>
      <vt:lpstr>Candara</vt:lpstr>
      <vt:lpstr>Cordia New</vt:lpstr>
      <vt:lpstr>DilleniaUPC</vt:lpstr>
      <vt:lpstr>FreesiaUPC</vt:lpstr>
      <vt:lpstr>KodchiangUPC</vt:lpstr>
      <vt:lpstr>华文楷体</vt:lpstr>
      <vt:lpstr>Symbol</vt:lpstr>
      <vt:lpstr>Times New Roman</vt:lpstr>
      <vt:lpstr>Wingdings</vt:lpstr>
      <vt:lpstr>รูปคลื่น</vt:lpstr>
      <vt:lpstr>Acrobat Document</vt:lpstr>
      <vt:lpstr>การควบคุมงาน สำหรับ งานบำรุงรักษาทางหลวง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คำสั่งกรมฯที่ บ.1/119/2560 ลงวันที่ 29 สิงหาคม 2560 เรื่อง มอบอำนาจการแก้ไขเปลี่ยนแปลงสัญญาหรือข้อตกลงในงานซื้อ/จ้าง  งานจ้างที่ปรึกษา และงานจ้างออกแบบหรือควบคุมงานก่อสร้าง 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ข้อบกพร่องที่มักพบเห็น</vt:lpstr>
      <vt:lpstr>ข้อบกพร่องที่มักพบเห็น</vt:lpstr>
      <vt:lpstr>ข้อบกพร่องที่มักพบเห็น</vt:lpstr>
      <vt:lpstr>ข้อบกพร่องที่มักพบเห็น</vt:lpstr>
      <vt:lpstr>ข้อบกพร่องที่มักพบเห็น</vt:lpstr>
      <vt:lpstr>ข้อบกพร่องที่มักพบเห็น</vt:lpstr>
      <vt:lpstr>ข้อบกพร่องที่มักพบเห็น</vt:lpstr>
      <vt:lpstr>ข้อบกพร่องที่มักพบเห็น</vt:lpstr>
      <vt:lpstr>ข้อบกพร่องที่มักพบเห็น</vt:lpstr>
      <vt:lpstr>แบบฟอร์ม</vt:lpstr>
      <vt:lpstr>แบบฟอร์ม</vt:lpstr>
      <vt:lpstr>แบบฟอร์ม</vt:lpstr>
      <vt:lpstr>แบบฟอร์ม</vt:lpstr>
      <vt:lpstr>แบบฟอร์ม</vt:lpstr>
      <vt:lpstr>แบบฟอร์ม</vt:lpstr>
      <vt:lpstr>แบบฟอร์ม</vt:lpstr>
      <vt:lpstr>แบบฟอร์ม</vt:lpstr>
      <vt:lpstr>แบบฟอร์ม</vt:lpstr>
      <vt:lpstr>แบบฟอร์ม</vt:lpstr>
      <vt:lpstr>งานนำเสนอ PowerPoint</vt:lpstr>
      <vt:lpstr>แบบฟอร์ม</vt:lpstr>
      <vt:lpstr>แบบฟอร์ม</vt:lpstr>
      <vt:lpstr>แบบฟอร์ม</vt:lpstr>
      <vt:lpstr>แบบฟอร์ม</vt:lpstr>
      <vt:lpstr>แบบฟอร์ม</vt:lpstr>
      <vt:lpstr>แบบฟอร์ม</vt:lpstr>
      <vt:lpstr>ลำดับขั้นตอนการเสนอขอขยายอายุสัญญา งดหรืลดค่าปรับ</vt:lpstr>
      <vt:lpstr>ขั้นตอนการขยายอายุสัญญา งดหรือลดค่าปรับ                           เนื่องจากเกิดอุทกภัยในพื้นที่ก่อสร้าง</vt:lpstr>
      <vt:lpstr>ขั้นตอนการขยายอายุสัญญา งดหรือลดค่าปรับ                           เนื่องจากหยุดงานในช่วงเทศกาลปีใหม่และสงกรานต์</vt:lpstr>
      <vt:lpstr>ข้อทักท้วงของตรวจสอบภายใน</vt:lpstr>
      <vt:lpstr>งานนำเสนอ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การควบคุมงาน สำหรับ งานบำรุงรักษาทางหลวง</dc:title>
  <dc:creator>USER</dc:creator>
  <cp:lastModifiedBy>HS8GHD HuaHin</cp:lastModifiedBy>
  <cp:revision>149</cp:revision>
  <dcterms:created xsi:type="dcterms:W3CDTF">2018-09-05T07:11:57Z</dcterms:created>
  <dcterms:modified xsi:type="dcterms:W3CDTF">2018-10-02T02:13:13Z</dcterms:modified>
</cp:coreProperties>
</file>