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8" r:id="rId25"/>
    <p:sldId id="269" r:id="rId26"/>
    <p:sldId id="270" r:id="rId27"/>
    <p:sldId id="271" r:id="rId28"/>
    <p:sldId id="291" r:id="rId29"/>
    <p:sldId id="272" r:id="rId30"/>
    <p:sldId id="273" r:id="rId31"/>
    <p:sldId id="274" r:id="rId32"/>
    <p:sldId id="290" r:id="rId33"/>
    <p:sldId id="275" r:id="rId34"/>
    <p:sldId id="276" r:id="rId35"/>
    <p:sldId id="277" r:id="rId36"/>
    <p:sldId id="337" r:id="rId37"/>
    <p:sldId id="292" r:id="rId38"/>
    <p:sldId id="301" r:id="rId39"/>
    <p:sldId id="302" r:id="rId40"/>
    <p:sldId id="303" r:id="rId41"/>
    <p:sldId id="305" r:id="rId42"/>
    <p:sldId id="304" r:id="rId43"/>
    <p:sldId id="334" r:id="rId44"/>
    <p:sldId id="333" r:id="rId45"/>
    <p:sldId id="306" r:id="rId46"/>
    <p:sldId id="324" r:id="rId47"/>
    <p:sldId id="293" r:id="rId48"/>
    <p:sldId id="308" r:id="rId49"/>
    <p:sldId id="329" r:id="rId50"/>
    <p:sldId id="309" r:id="rId51"/>
    <p:sldId id="310" r:id="rId52"/>
    <p:sldId id="311" r:id="rId53"/>
    <p:sldId id="312" r:id="rId54"/>
    <p:sldId id="313" r:id="rId55"/>
    <p:sldId id="314" r:id="rId56"/>
    <p:sldId id="335" r:id="rId57"/>
    <p:sldId id="315" r:id="rId58"/>
    <p:sldId id="317" r:id="rId59"/>
    <p:sldId id="323" r:id="rId60"/>
    <p:sldId id="331" r:id="rId61"/>
    <p:sldId id="332" r:id="rId62"/>
    <p:sldId id="318" r:id="rId63"/>
    <p:sldId id="325" r:id="rId64"/>
    <p:sldId id="326" r:id="rId65"/>
    <p:sldId id="327" r:id="rId66"/>
    <p:sldId id="336" r:id="rId67"/>
    <p:sldId id="278" r:id="rId6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D9323"/>
    <a:srgbClr val="F6D0F7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94660"/>
  </p:normalViewPr>
  <p:slideViewPr>
    <p:cSldViewPr>
      <p:cViewPr varScale="1">
        <p:scale>
          <a:sx n="81" d="100"/>
          <a:sy n="81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50A3-D08A-49AC-8E82-BC128C0373ED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3248-C702-4D90-A12D-544DAADC177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234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25CA6-B470-4AD9-A01E-B262DE1B0C94}" type="datetimeFigureOut">
              <a:rPr lang="th-TH" smtClean="0"/>
              <a:t>02/10/61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06BF-A23D-41EC-B24F-6F1CF18F5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9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06BF-A23D-41EC-B24F-6F1CF18F5BF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739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06BF-A23D-41EC-B24F-6F1CF18F5BF0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63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4C6437-1D44-49E4-A8CF-DE23EEBC61C0}" type="datetimeFigureOut">
              <a:rPr lang="th-TH" smtClean="0"/>
              <a:pPr/>
              <a:t>02/10/61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DC3623-A521-46D1-84E5-2DA1CE17A4A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3585;&#3634;&#3619;&#3629;&#3609;&#3640;&#3617;&#3633;&#3605;&#3636;&#3649;&#3585;&#3657;&#3652;&#3586;&#3648;&#3611;&#3621;&#3637;&#3656;&#3618;&#3609;&#3649;&#3611;&#3621;&#3591;&#3626;&#3633;&#3597;&#3597;&#3634;&#3610;119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3591;&#3634;&#3609;&#3585;&#3656;&#3629;&#3626;&#3619;&#3657;&#3634;&#3591;/0&#3648;&#3629;&#3585;&#3626;&#3634;&#3619;&#3586;&#3657;&#3629;&#3617;&#3641;&#3621;/1&#3585;&#3634;&#3619;&#3585;&#3656;&#3629;&#3626;&#3619;&#3657;&#3634;&#3591;&#3649;&#3621;&#3632;&#3588;&#3623;&#3610;&#3588;&#3640;&#3617;&#3591;&#3634;&#3609;.doc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3591;&#3634;&#3609;&#3585;&#3656;&#3629;&#3626;&#3619;&#3657;&#3634;&#3591;/0&#3648;&#3629;&#3585;&#3626;&#3634;&#3619;&#3586;&#3657;&#3629;&#3617;&#3641;&#3621;/1&#3585;&#3634;&#3619;&#3585;&#3656;&#3629;&#3626;&#3619;&#3657;&#3634;&#3591;&#3649;&#3621;&#3632;&#3588;&#3623;&#3610;&#3588;&#3640;&#3617;&#3591;&#3634;&#3609;.do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3591;&#3634;&#3609;&#3585;&#3656;&#3629;&#3626;&#3619;&#3657;&#3634;&#3591;/0&#3648;&#3629;&#3585;&#3626;&#3634;&#3619;&#3586;&#3657;&#3629;&#3617;&#3641;&#3621;/1&#3585;&#3634;&#3619;&#3585;&#3656;&#3629;&#3626;&#3619;&#3657;&#3634;&#3591;&#3649;&#3621;&#3632;&#3588;&#3623;&#3610;&#3588;&#3640;&#3617;&#3591;&#3634;&#3609;.doc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591;&#3634;&#3609;&#3585;&#3656;&#3629;&#3626;&#3619;&#3657;&#3634;&#3591;/0&#3648;&#3629;&#3585;&#3626;&#3634;&#3619;&#3586;&#3657;&#3629;&#3617;&#3641;&#3621;/1&#3585;&#3634;&#3619;&#3585;&#3656;&#3629;&#3626;&#3619;&#3657;&#3634;&#3591;&#3649;&#3621;&#3632;&#3588;&#3623;&#3610;&#3588;&#3640;&#3617;&#3591;&#3634;&#3609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3591;&#3634;&#3609;&#3585;&#3656;&#3629;&#3626;&#3619;&#3657;&#3634;&#3591;/0&#3648;&#3629;&#3585;&#3626;&#3634;&#3619;&#3586;&#3657;&#3629;&#3617;&#3641;&#3621;/1&#3585;&#3634;&#3619;&#3585;&#3656;&#3629;&#3626;&#3619;&#3657;&#3634;&#3591;&#3649;&#3621;&#3632;&#3588;&#3623;&#3610;&#3588;&#3640;&#3617;&#3591;&#3634;&#3609;.doc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s://www.google.co.th/imgres?imgurl=https://wallpaper.thaiware.com/upload/wallpaper/2014_02/medium/20906_10577_140209125330_Cv.jpg&amp;imgrefurl=https://wallpaper.thaiware.com/download/464150/&amp;docid=ULFC_gdKbzt7PM&amp;tbnid=x42MH26cWbx9sM:&amp;vet=10ahUKEwj3sdGH--nSAhVkLMAKHUPOBpwQMwhHKCYwJg..i&amp;w=640&amp;h=480&amp;bih=805&amp;biw=1600&amp;q=%E0%B8%A3%E0%B8%B9%E0%B8%9B%E0%B8%9E%E0%B8%B7%E0%B9%89%E0%B8%99%E0%B8%AB%E0%B8%A5%E0%B8%B1%E0%B8%87&amp;ved=0ahUKEwj3sdGH--nSAhVkLMAKHUPOBpwQMwhHKCYwJg&amp;iact=mrc&amp;uact=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8794" y="1142984"/>
            <a:ext cx="5688632" cy="2941498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</a:rPr>
              <a:t>การควบคุมงาน</a:t>
            </a:r>
            <a:br>
              <a:rPr lang="th-TH" sz="6600" b="1" dirty="0" smtClean="0">
                <a:solidFill>
                  <a:schemeClr val="tx1"/>
                </a:solidFill>
              </a:rPr>
            </a:br>
            <a:r>
              <a:rPr lang="th-TH" sz="6600" b="1" dirty="0" smtClean="0">
                <a:solidFill>
                  <a:schemeClr val="tx1"/>
                </a:solidFill>
              </a:rPr>
              <a:t>สำหรับ</a:t>
            </a:r>
            <a:br>
              <a:rPr lang="th-TH" sz="6600" b="1" dirty="0" smtClean="0">
                <a:solidFill>
                  <a:schemeClr val="tx1"/>
                </a:solidFill>
              </a:rPr>
            </a:br>
            <a:r>
              <a:rPr lang="th-TH" sz="6600" b="1" dirty="0" smtClean="0">
                <a:solidFill>
                  <a:schemeClr val="tx1"/>
                </a:solidFill>
              </a:rPr>
              <a:t>งานบำรุงรักษาทางหลวง</a:t>
            </a:r>
            <a:endParaRPr lang="th-TH" sz="6600" b="1" dirty="0">
              <a:solidFill>
                <a:schemeClr val="tx1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968552" cy="737095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tx1"/>
                </a:solidFill>
              </a:rPr>
              <a:t>สำนักงานทางหลวงที่ 15(ประจวบคีรีขันธ์)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admin\Desktop\เพาเวอร์พ้อย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572117"/>
            <a:ext cx="1285883" cy="128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ลูกศรลง 4"/>
          <p:cNvSpPr/>
          <p:nvPr/>
        </p:nvSpPr>
        <p:spPr>
          <a:xfrm>
            <a:off x="428596" y="285728"/>
            <a:ext cx="8215313" cy="22860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ในวันกำหนดลงมือทำการของผู้รับจ้างตามสัญญา และ วันถึงกำหนดส่งมอบงานแต่ละงวด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FreesiaUPC" pitchFamily="34" charset="-34"/>
            </a:endParaRPr>
          </a:p>
        </p:txBody>
      </p:sp>
      <p:sp>
        <p:nvSpPr>
          <p:cNvPr id="9" name="สี่เหลี่ยมมุมมน 5">
            <a:extLst>
              <a:ext uri="{FF2B5EF4-FFF2-40B4-BE49-F238E27FC236}">
                <a16:creationId xmlns="" xmlns:a16="http://schemas.microsoft.com/office/drawing/2014/main" id="{CB754CE4-D3F6-4F80-AFC3-C8A2E5C5603E}"/>
              </a:ext>
            </a:extLst>
          </p:cNvPr>
          <p:cNvSpPr/>
          <p:nvPr/>
        </p:nvSpPr>
        <p:spPr>
          <a:xfrm>
            <a:off x="428596" y="571480"/>
            <a:ext cx="500063" cy="428625"/>
          </a:xfrm>
          <a:prstGeom prst="roundRect">
            <a:avLst>
              <a:gd name="adj" fmla="val 290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00034" y="2571744"/>
            <a:ext cx="8143875" cy="8572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ให้ผู้ควบคุมงาน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85750" y="3714750"/>
            <a:ext cx="8429625" cy="25717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รายงานผลการปฏิบัติงานของผู้รับจ้างว่า เป็นไปตามสัญญาหรือไม่ 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Font typeface="Arial" pitchFamily="34" charset="0"/>
              <a:buChar char="►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โดยให้รายงานให้คณะกรรมการตรวจ</a:t>
            </a:r>
            <a:r>
              <a:rPr lang="th-TH" sz="3600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รับพัสดุ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ทราบภายใน ๓ วันทำการ นับแต่วันถึงกำหนด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นั้นๆ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 pitchFamily="34" charset="-34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F7F76BA1-2C8E-4A09-B39B-53495CBB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2325534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214282" y="214290"/>
            <a:ext cx="8715436" cy="134247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FreesiaUPC" pitchFamily="34" charset="-34"/>
              </a:rPr>
              <a:t>ผู้ควบคุมงานจะต้องไปปฏิบัติหน้าที่ ณ สถานที่ที่ผู้รับจ้างทำงานตามสัญญา</a:t>
            </a:r>
            <a:r>
              <a:rPr kumimoji="0" lang="th-TH" altLang="zh-CN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FreesiaUPC" pitchFamily="34" charset="-34"/>
              </a:rPr>
              <a:t>ทุกวัน หรือไม่</a:t>
            </a:r>
            <a:r>
              <a:rPr kumimoji="0" lang="th-TH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FreesiaUPC" pitchFamily="34" charset="-34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031" y="1855787"/>
            <a:ext cx="8643938" cy="4500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D60093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FreesiaUPC" pitchFamily="34" charset="-34"/>
              </a:rPr>
              <a:t>การที่จะต้องอยู่ปฏิบัติงานตลอดทั้งวัน</a:t>
            </a:r>
            <a:r>
              <a:rPr kumimoji="0" lang="th-TH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FreesiaUPC" pitchFamily="34" charset="-34"/>
              </a:rPr>
              <a:t>หรือไม่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FreesiaUPC" pitchFamily="34" charset="-34"/>
              </a:rPr>
              <a:t>ถือ</a:t>
            </a:r>
            <a:r>
              <a:rPr kumimoji="0" lang="th-TH" altLang="zh-CN" sz="35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FreesiaUPC" pitchFamily="34" charset="-34"/>
              </a:rPr>
              <a:t>เป็นดุลพินิจ</a:t>
            </a:r>
            <a:r>
              <a:rPr kumimoji="0" lang="th-TH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FreesiaUPC" pitchFamily="34" charset="-34"/>
              </a:rPr>
              <a:t>ของผู้ปฏิบัติงานว่าในขั้นตอนของการทำงานในวันนั้นจำเป็นที่ต้องควบคุม ดูแล ตลอดเวลาการทำงานของผู้รับจ้างหรือไม่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th-TH" altLang="zh-CN" sz="3500" b="1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FreesiaUPC" pitchFamily="34" charset="-34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"/>
              <a:tabLst/>
              <a:defRPr/>
            </a:pPr>
            <a:endParaRPr kumimoji="0" lang="th-TH" altLang="zh-C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FreesiaUPC" pitchFamily="34" charset="-34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"/>
              <a:tabLst/>
              <a:defRPr/>
            </a:pPr>
            <a:endParaRPr kumimoji="0" lang="th-TH" altLang="zh-C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FreesiaUPC" pitchFamily="34" charset="-34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"/>
              <a:tabLst/>
              <a:defRPr/>
            </a:pPr>
            <a:r>
              <a:rPr kumimoji="0" lang="th-TH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FreesiaUPC" pitchFamily="34" charset="-34"/>
              </a:rPr>
              <a:t>ย่อมขึ้นอยู่ที่การใช้ดุลพินิจของส่วนราชการในการมอบหมายงาน  ซึ่งจะต้องคำนึงถึงหน้าที่และความรับผิดชอบตามระเบียบฯ </a:t>
            </a:r>
            <a:endParaRPr kumimoji="0" lang="th-TH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FreesiaUPC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85750" y="3645024"/>
            <a:ext cx="8572530" cy="1214437"/>
          </a:xfrm>
          <a:prstGeom prst="roundRect">
            <a:avLst/>
          </a:prstGeom>
          <a:solidFill>
            <a:srgbClr val="FFF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FreesiaUPC" pitchFamily="34" charset="-34"/>
              </a:rPr>
              <a:t>หาก</a:t>
            </a:r>
            <a:r>
              <a:rPr lang="th-TH" altLang="zh-CN" sz="32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FreesiaUPC" pitchFamily="34" charset="-34"/>
              </a:rPr>
              <a:t>ผู้ควบคุมงาน</a:t>
            </a:r>
            <a:r>
              <a:rPr kumimoji="0" lang="th-TH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FreesiaUPC" pitchFamily="34" charset="-34"/>
              </a:rPr>
              <a:t>ต้องปฏิบัติงานหลายแห่งในวันและเวลาเดียวกัน เพราะเหตุที่ส่วนราชการมีบุคลากรไม่เพียงพอ </a:t>
            </a: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500034" y="285728"/>
            <a:ext cx="8183873" cy="938720"/>
            <a:chOff x="216227" y="143436"/>
            <a:chExt cx="8183873" cy="938720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287665" y="143436"/>
              <a:ext cx="8112435" cy="8819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สี่เหลี่ยมมุมมน 4"/>
            <p:cNvSpPr/>
            <p:nvPr/>
          </p:nvSpPr>
          <p:spPr>
            <a:xfrm>
              <a:off x="216227" y="286312"/>
              <a:ext cx="8026329" cy="79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การแก้ไขสัญญาหรือข้อตกลง  </a:t>
              </a:r>
              <a:r>
                <a:rPr lang="th-TH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(พ.ร.บ.</a:t>
              </a:r>
              <a:r>
                <a:rPr 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มาตรา </a:t>
              </a:r>
              <a:r>
                <a:rPr lang="th-TH" sz="32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97)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2910" y="1285860"/>
            <a:ext cx="785818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สัญญา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หรือข้อตกลงเป็นหนังสือที่ได้ลงนามแล้ว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จะแก้ไขไม่ได้ </a:t>
            </a:r>
          </a:p>
          <a:p>
            <a:pPr lvl="0"/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เว้นแต่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ในกรณีดังต่อไปนี้ ให้อยู่ในดุลพินิจของผู้มีอำนาจที่จะพิจารณา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อนุมัติ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ให้แก้ไขได้</a:t>
            </a:r>
          </a:p>
          <a:p>
            <a:pPr lvl="0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1) เป็นการแก้ไขตามมาตรา 93 วรรคห้า</a:t>
            </a:r>
          </a:p>
          <a:p>
            <a:pPr lvl="0"/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(2) ในกรณีที่มีความจำเป็นต้องแก้ไขสัญญาหรือข้อตกลง หากการ</a:t>
            </a:r>
          </a:p>
          <a:p>
            <a:pPr lvl="0"/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แก้ไขนั้นไม่ทำให้หน่วยงานของรัฐเสียประโยชน์</a:t>
            </a:r>
          </a:p>
          <a:p>
            <a:pPr lvl="0"/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(3) เป็นการแก้ไขเพื่อประโยชน์แก่หน่วยงานของรัฐหรือ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ประโยชน์       </a:t>
            </a:r>
          </a:p>
          <a:p>
            <a:pPr lvl="0"/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สาธารณะ</a:t>
            </a:r>
            <a:endParaRPr lang="th-TH" sz="3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(4) กรณีอื่นตามที่กำหนดในกฎกระทรวง	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322195" y="428604"/>
            <a:ext cx="8536085" cy="881950"/>
            <a:chOff x="26227" y="144005"/>
            <a:chExt cx="8821805" cy="881950"/>
          </a:xfrm>
        </p:grpSpPr>
        <p:sp>
          <p:nvSpPr>
            <p:cNvPr id="7" name="สี่เหลี่ยมมุมมน 6"/>
            <p:cNvSpPr/>
            <p:nvPr/>
          </p:nvSpPr>
          <p:spPr>
            <a:xfrm>
              <a:off x="26227" y="144005"/>
              <a:ext cx="8821805" cy="8819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69280" y="187058"/>
              <a:ext cx="8735699" cy="79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400" b="1" kern="12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การแก้ไขสัญญาหรือข้อตกลงกรณีเพิ่มหรือลดวงเงิน</a:t>
              </a:r>
              <a:endParaRPr lang="th-TH" sz="32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264" y="1562400"/>
            <a:ext cx="7237468" cy="255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  <a:sym typeface="Wingdings"/>
              </a:rPr>
              <a:t>               </a:t>
            </a:r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กรณีการแก้ไขสัญญาหรือข้อตกลงเพื่อเพิ่มวงเงิน</a:t>
            </a:r>
          </a:p>
          <a:p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วงเงินตามสัญญา/ข้อตกลงเดิม </a:t>
            </a:r>
            <a:r>
              <a:rPr lang="en-US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วงเงินที่เพิ่มขึ้นใหม่   </a:t>
            </a:r>
          </a:p>
          <a:p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 มีผลทำให้ผู้มีอำนาจสั่งซื้อสั่งจ้างเปลี่ยนแปลงไป        </a:t>
            </a:r>
          </a:p>
          <a:p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 ให้ผู้มีอำนาจอนุมัติสั่งซื้อสั่งจ้างตามวงเงินใหม่</a:t>
            </a:r>
          </a:p>
          <a:p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 เป็นผู้อนุมัติเห็นชอบการแก้ไขสัญญา</a:t>
            </a:r>
            <a:endParaRPr lang="th-TH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4572008"/>
            <a:ext cx="7165961" cy="18774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32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กรณีการแก้ไขสัญญาหรือข้อตกลงเพื่อลดวงเงิน</a:t>
            </a:r>
          </a:p>
          <a:p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ให้ผู้มีอำนาจอนุมัติสั่งซื้อสั่งจ้างตามวงเงินเดิม</a:t>
            </a:r>
          </a:p>
          <a:p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เป็นผู้อนุมัติเห็นชอบการแก้ไขสัญญา</a:t>
            </a:r>
            <a:r>
              <a:rPr lang="en-US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ข้อตกลง</a:t>
            </a:r>
          </a:p>
          <a:p>
            <a:endParaRPr lang="th-TH" sz="2000" dirty="0">
              <a:solidFill>
                <a:prstClr val="black"/>
              </a:solidFill>
            </a:endParaRPr>
          </a:p>
        </p:txBody>
      </p:sp>
      <p:sp>
        <p:nvSpPr>
          <p:cNvPr id="14" name="Arrow: Up 1">
            <a:extLst>
              <a:ext uri="{FF2B5EF4-FFF2-40B4-BE49-F238E27FC236}">
                <a16:creationId xmlns="" xmlns:a16="http://schemas.microsoft.com/office/drawing/2014/main" id="{6D37543E-E820-480B-A7FC-F21A3A9849D8}"/>
              </a:ext>
            </a:extLst>
          </p:cNvPr>
          <p:cNvSpPr/>
          <p:nvPr/>
        </p:nvSpPr>
        <p:spPr>
          <a:xfrm>
            <a:off x="285720" y="2285992"/>
            <a:ext cx="720080" cy="108012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5">
            <a:extLst>
              <a:ext uri="{FF2B5EF4-FFF2-40B4-BE49-F238E27FC236}">
                <a16:creationId xmlns="" xmlns:a16="http://schemas.microsoft.com/office/drawing/2014/main" id="{D95685DF-EBC0-4684-AF78-88920AA54F38}"/>
              </a:ext>
            </a:extLst>
          </p:cNvPr>
          <p:cNvSpPr/>
          <p:nvPr/>
        </p:nvSpPr>
        <p:spPr>
          <a:xfrm>
            <a:off x="285720" y="5000636"/>
            <a:ext cx="620074" cy="939569"/>
          </a:xfrm>
          <a:prstGeom prst="downArrow">
            <a:avLst/>
          </a:prstGeom>
          <a:solidFill>
            <a:srgbClr val="4F8B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322195" y="357166"/>
            <a:ext cx="8536085" cy="998838"/>
            <a:chOff x="0" y="0"/>
            <a:chExt cx="8821805" cy="998838"/>
          </a:xfrm>
        </p:grpSpPr>
        <p:sp>
          <p:nvSpPr>
            <p:cNvPr id="11" name="สี่เหลี่ยมมุมมน 10"/>
            <p:cNvSpPr/>
            <p:nvPr/>
          </p:nvSpPr>
          <p:spPr>
            <a:xfrm>
              <a:off x="0" y="0"/>
              <a:ext cx="8821805" cy="99883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สี่เหลี่ยมมุมมน 4"/>
            <p:cNvSpPr/>
            <p:nvPr/>
          </p:nvSpPr>
          <p:spPr>
            <a:xfrm>
              <a:off x="48759" y="48759"/>
              <a:ext cx="8724287" cy="901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400" b="1" kern="12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การแก้ไขสัญญาหรือข้อตกลง  </a:t>
              </a:r>
              <a:r>
                <a:rPr lang="th-TH" sz="3200" b="1" kern="12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</p:txBody>
        </p:sp>
      </p:grpSp>
      <p:sp>
        <p:nvSpPr>
          <p:cNvPr id="17" name="Thought Bubble: Cloud 6">
            <a:extLst>
              <a:ext uri="{FF2B5EF4-FFF2-40B4-BE49-F238E27FC236}">
                <a16:creationId xmlns="" xmlns:a16="http://schemas.microsoft.com/office/drawing/2014/main" id="{9914948A-A579-49B7-817E-FAB19285862C}"/>
              </a:ext>
            </a:extLst>
          </p:cNvPr>
          <p:cNvSpPr/>
          <p:nvPr/>
        </p:nvSpPr>
        <p:spPr>
          <a:xfrm>
            <a:off x="285719" y="1357298"/>
            <a:ext cx="4718329" cy="3131526"/>
          </a:xfrm>
          <a:prstGeom prst="cloudCallout">
            <a:avLst>
              <a:gd name="adj1" fmla="val -25010"/>
              <a:gd name="adj2" fmla="val 7368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th-TH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ใน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กรณีเห็นว่าจะมีปัญหาในทางเสีย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ประโยชน์  หรือไม่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รัดกุมพอให้ส่งร่างสัญญาที่แก้ไขนั้นไปให้สำนักงานอัยการสูงสุดพิจารณาให้ความเห็นชอบก่อน</a:t>
            </a:r>
          </a:p>
          <a:p>
            <a:pPr algn="ctr"/>
            <a:endParaRPr lang="en-US" dirty="0"/>
          </a:p>
        </p:txBody>
      </p:sp>
      <p:grpSp>
        <p:nvGrpSpPr>
          <p:cNvPr id="18" name="กลุ่ม 17"/>
          <p:cNvGrpSpPr/>
          <p:nvPr/>
        </p:nvGrpSpPr>
        <p:grpSpPr>
          <a:xfrm>
            <a:off x="5572132" y="1428736"/>
            <a:ext cx="3240415" cy="2928685"/>
            <a:chOff x="5436101" y="1063285"/>
            <a:chExt cx="3240415" cy="2928685"/>
          </a:xfrm>
        </p:grpSpPr>
        <p:sp>
          <p:nvSpPr>
            <p:cNvPr id="19" name="สี่เหลี่ยมมุมมน 18"/>
            <p:cNvSpPr/>
            <p:nvPr/>
          </p:nvSpPr>
          <p:spPr>
            <a:xfrm>
              <a:off x="5436101" y="1063285"/>
              <a:ext cx="3240415" cy="29286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สี่เหลี่ยมมุมมน 4"/>
            <p:cNvSpPr/>
            <p:nvPr/>
          </p:nvSpPr>
          <p:spPr>
            <a:xfrm>
              <a:off x="5579067" y="1179202"/>
              <a:ext cx="2954481" cy="264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หาก</a:t>
              </a:r>
              <a:r>
                <a:rPr lang="th-TH" sz="28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มีความจำเป็นต้องเพิ่มหรือลดวงเงิน หรือเพิ่มหรือลดระยะเวลาส่งมอบหรือระยะเวลาในการทำงาน </a:t>
              </a:r>
              <a:r>
                <a:rPr lang="en-US" sz="28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8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ให้ตกลงพร้อมกันไป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2643174" y="4488824"/>
            <a:ext cx="6120691" cy="2369176"/>
            <a:chOff x="2880463" y="4267099"/>
            <a:chExt cx="6120691" cy="2369176"/>
          </a:xfrm>
        </p:grpSpPr>
        <p:sp>
          <p:nvSpPr>
            <p:cNvPr id="22" name="สี่เหลี่ยมมุมมน 21"/>
            <p:cNvSpPr/>
            <p:nvPr/>
          </p:nvSpPr>
          <p:spPr>
            <a:xfrm>
              <a:off x="2880463" y="4267099"/>
              <a:ext cx="6120691" cy="236917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สี่เหลี่ยมมุมมน 4"/>
            <p:cNvSpPr/>
            <p:nvPr/>
          </p:nvSpPr>
          <p:spPr>
            <a:xfrm>
              <a:off x="2996117" y="4382753"/>
              <a:ext cx="5889383" cy="213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ให้ประกาศเผยแพร่สาระสำคัญของสัญญาหรือข้อตกลงที่ได้ลงนาม รวมทั้งการแก้ไขเปลี่ยนแปลงสัญญาหรือข้อตกลงในระบบกรมบัญชีกลางและของหน่วยงานตามวิธีที่กรมบัญชีกลางกำหนด</a:t>
              </a:r>
              <a:r>
                <a:rPr lang="en-US" sz="32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(ม.</a:t>
              </a:r>
              <a:r>
                <a:rPr lang="en-US" sz="3200" b="1" kern="1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98)</a:t>
              </a:r>
              <a:endParaRPr lang="en-US" sz="3200" kern="1200" dirty="0"/>
            </a:p>
          </p:txBody>
        </p:sp>
      </p:grpSp>
      <p:pic>
        <p:nvPicPr>
          <p:cNvPr id="24" name="Picture 7">
            <a:extLst>
              <a:ext uri="{FF2B5EF4-FFF2-40B4-BE49-F238E27FC236}">
                <a16:creationId xmlns="" xmlns:a16="http://schemas.microsoft.com/office/drawing/2014/main" id="{47861931-B0BC-426C-98B7-939A694C6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429264"/>
            <a:ext cx="720080" cy="12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322195" y="357166"/>
            <a:ext cx="8464647" cy="752404"/>
            <a:chOff x="9766" y="0"/>
            <a:chExt cx="8821805" cy="752404"/>
          </a:xfrm>
        </p:grpSpPr>
        <p:sp>
          <p:nvSpPr>
            <p:cNvPr id="15" name="สี่เหลี่ยมมุมมน 14"/>
            <p:cNvSpPr/>
            <p:nvPr/>
          </p:nvSpPr>
          <p:spPr>
            <a:xfrm>
              <a:off x="9766" y="0"/>
              <a:ext cx="8821805" cy="7524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สี่เหลี่ยมมุมมน 4"/>
            <p:cNvSpPr/>
            <p:nvPr/>
          </p:nvSpPr>
          <p:spPr>
            <a:xfrm>
              <a:off x="46495" y="36729"/>
              <a:ext cx="8748347" cy="678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kern="12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การแก้ไขสัญญาหรือข้อตกลง  </a:t>
              </a:r>
              <a:r>
                <a:rPr lang="th-TH" sz="3200" b="1" kern="1200" dirty="0">
                  <a:solidFill>
                    <a:srgbClr val="ECF298"/>
                  </a:solidFill>
                  <a:latin typeface="Angsana New" pitchFamily="18" charset="-34"/>
                  <a:cs typeface="Angsana New" pitchFamily="18" charset="-34"/>
                </a:rPr>
                <a:t>(ตามระเบียบฯ ข้อ </a:t>
              </a:r>
              <a:r>
                <a:rPr lang="en-US" sz="3200" b="1" kern="1200" dirty="0">
                  <a:solidFill>
                    <a:srgbClr val="ECF298"/>
                  </a:solidFill>
                  <a:latin typeface="Angsana New" pitchFamily="18" charset="-34"/>
                  <a:cs typeface="Angsana New" pitchFamily="18" charset="-34"/>
                </a:rPr>
                <a:t>165)</a:t>
              </a:r>
              <a:r>
                <a:rPr lang="th-TH" sz="3200" b="1" kern="1200" dirty="0">
                  <a:solidFill>
                    <a:srgbClr val="ECF298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285720" y="1214422"/>
            <a:ext cx="3929090" cy="3996754"/>
            <a:chOff x="91359" y="906309"/>
            <a:chExt cx="4435578" cy="3996754"/>
          </a:xfrm>
        </p:grpSpPr>
        <p:sp>
          <p:nvSpPr>
            <p:cNvPr id="25" name="สี่เหลี่ยมมุมมน 24"/>
            <p:cNvSpPr/>
            <p:nvPr/>
          </p:nvSpPr>
          <p:spPr>
            <a:xfrm>
              <a:off x="91359" y="906309"/>
              <a:ext cx="4435578" cy="399675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สี่เหลี่ยมมุมมน 4"/>
            <p:cNvSpPr/>
            <p:nvPr/>
          </p:nvSpPr>
          <p:spPr>
            <a:xfrm>
              <a:off x="286464" y="1101414"/>
              <a:ext cx="4095044" cy="3606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</a:t>
              </a:r>
              <a:r>
                <a:rPr lang="th-TH" sz="2800" b="1" kern="1200" dirty="0" smtClean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</a:t>
              </a:r>
              <a:r>
                <a:rPr lang="th-TH" sz="2800" b="1" kern="12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แก้ไขสัญญาหรือข้อตกลง ต้องอยู่ภายในขอบข่ายแห่งวัตถุประสงค์เดิมของ</a:t>
              </a:r>
              <a:r>
                <a:rPr lang="th-TH" sz="2800" b="1" kern="1200" dirty="0" smtClean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สัญญาหรือข้อตกลงนั้น โดย</a:t>
              </a:r>
              <a:r>
                <a:rPr lang="th-TH" sz="2800" b="1" kern="12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ต้องพิจารณาเปรียบเทียบคุณภาพของพัสดุ หรือรายละเอียดของงาน รวมทั้งราคาของพัสดุหรืองานตามสัญญาหรือข้อตกลงกับพัสดุที่จะทำการแก้ไขนั้นก่อนแก้ไขสัญญาหรือข้อตกลงด้วย</a:t>
              </a:r>
              <a:endParaRPr lang="en-US" sz="2800" b="1" kern="12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="" xmlns:a16="http://schemas.microsoft.com/office/drawing/2014/main" id="{79F4787F-9F99-4BCA-A093-3C5EA5E56F1D}"/>
              </a:ext>
            </a:extLst>
          </p:cNvPr>
          <p:cNvSpPr/>
          <p:nvPr/>
        </p:nvSpPr>
        <p:spPr>
          <a:xfrm>
            <a:off x="4429124" y="1214422"/>
            <a:ext cx="4357718" cy="39967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thaiDist">
              <a:spcBef>
                <a:spcPct val="20000"/>
              </a:spcBef>
            </a:pPr>
            <a:r>
              <a:rPr lang="th-TH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	ใน</a:t>
            </a:r>
            <a:r>
              <a:rPr lang="th-TH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กรณีเป็นการจัดซื้อจัดจ้างที่เกี่ยวกับความมั่นคง</a:t>
            </a:r>
            <a:r>
              <a:rPr lang="th-TH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แข็งแรง หรือ</a:t>
            </a:r>
            <a:r>
              <a:rPr lang="th-TH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งานเทคนิคเฉพาะอย่าง จะต้องได้รับการ</a:t>
            </a:r>
            <a:r>
              <a:rPr lang="th-TH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รับรองจาก</a:t>
            </a:r>
            <a:r>
              <a:rPr lang="th-TH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วิศวกรสถาปนิกและวิศวกร</a:t>
            </a:r>
            <a:r>
              <a:rPr lang="th-TH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ผู้ชำนาญการ หรือผู้ทรงคุณวุฒิซึ่งรับผิดชอบ หรือ</a:t>
            </a:r>
            <a:r>
              <a:rPr lang="th-TH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สามารถรับรอง</a:t>
            </a:r>
            <a:r>
              <a:rPr lang="th-TH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คุณลักษณะเฉพาะแบบและ</a:t>
            </a:r>
            <a:r>
              <a:rPr lang="th-TH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รายการของงาน</a:t>
            </a:r>
            <a:r>
              <a:rPr lang="th-TH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ก่อสร้างหรือ</a:t>
            </a:r>
            <a:r>
              <a:rPr lang="th-TH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งานเทคนิค</a:t>
            </a:r>
            <a:r>
              <a:rPr lang="th-TH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เฉพาะอย่าง</a:t>
            </a:r>
            <a:r>
              <a:rPr lang="th-TH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นั้นแล้วแต่กรณีด้วย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B154C7C1-8D3E-463A-B54B-1079B7C942FA}"/>
              </a:ext>
            </a:extLst>
          </p:cNvPr>
          <p:cNvSpPr/>
          <p:nvPr/>
        </p:nvSpPr>
        <p:spPr>
          <a:xfrm>
            <a:off x="683568" y="5335661"/>
            <a:ext cx="7929618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เมื่อผู้มีอำนาจสั่งซื้อสั่งจ้างได้อนุมัติการแก้ไขสัญญาหรือข้อตกลงแล้ว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just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ให้หัวหน้าหน่วยงานของรัฐเป็นผู้ลงนามในสัญญาหรือข้อตกลงที่ได้แก้ไขนั้น</a:t>
            </a: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5377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คำสั่งกรมฯที่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  <a:hlinkClick r:id="rId2" action="ppaction://hlinkfile"/>
              </a:rPr>
              <a:t>บ.1/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  <a:hlinkClick r:id="rId2" action="ppaction://hlinkfile"/>
              </a:rPr>
              <a:t>119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  <a:hlinkClick r:id="rId2" action="ppaction://hlinkfile"/>
              </a:rPr>
              <a:t>/2560 ลงวันที่ 29 สิงหาคม 2560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/>
            </a:r>
            <a:b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</a:b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เรื่อง มอบอำนาจการแก้ไขเปลี่ยนแปลงสัญญาหรือข้อตกลงในงานซื้อ/จ้าง </a:t>
            </a:r>
            <a:b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</a:b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งานจ้างที่ปรึกษา และงานจ้างออกแบบหรือควบคุมงานก่อสร้าง </a:t>
            </a:r>
          </a:p>
        </p:txBody>
      </p:sp>
      <p:sp>
        <p:nvSpPr>
          <p:cNvPr id="11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4786346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just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  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ในวงเงินสั่งซื้อสั่งจ้างที่อยู่ในอำนาจของอธิบดี (ไม่เกิน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200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ล้านบาท) ดังนี้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just"/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ส่วนกลาง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รองอธิบดี  วิศวกรใหญ่ สำหรับงานซึ่งอยู่ในความรับผิดชอบของหน่วยงานในส่วนกลาง</a:t>
            </a:r>
          </a:p>
          <a:p>
            <a:pPr algn="just"/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         ตามสายการบังคับบัญชาดังนี้</a:t>
            </a:r>
          </a:p>
          <a:p>
            <a:pPr algn="just"/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1.</a:t>
            </a:r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การอนุมัติแก้ไขเปลี่ยนแปลงสัญญาหรือข้อตกลงในงานซื้อ งานจ้างทั่วไป งานจ้างที่ปรึกษา </a:t>
            </a:r>
            <a:r>
              <a:rPr 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</a:t>
            </a:r>
          </a:p>
          <a:p>
            <a:pPr algn="just"/>
            <a:r>
              <a:rPr 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   และงาน</a:t>
            </a:r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จ้างออกแบบหรือควบคุมงานก่อสร้าง</a:t>
            </a:r>
          </a:p>
          <a:p>
            <a:pPr algn="just"/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2.</a:t>
            </a:r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การอนุมัติแก้ไขเปลี่ยนแปลงรูปแบบและ/หรือ แก้ไขเปลี่ยนแปลงสัญญาหรือข้อตกลงในงาน</a:t>
            </a:r>
          </a:p>
          <a:p>
            <a:pPr algn="just"/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  </a:t>
            </a:r>
            <a:r>
              <a:rPr 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จ้าง</a:t>
            </a:r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ก่อสร้าง และในกรณีการแก้ไขเปลี่ยนแปลงรูปแบบ รูปแบบที่แก้ไขต้องได้รับการรับรอง</a:t>
            </a:r>
          </a:p>
          <a:p>
            <a:pPr algn="just"/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  </a:t>
            </a:r>
            <a:r>
              <a:rPr 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จาก</a:t>
            </a:r>
            <a:r>
              <a:rPr 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สำนักสำรวจและ</a:t>
            </a:r>
            <a:r>
              <a:rPr 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ออกแบบ</a:t>
            </a:r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500395" cy="607223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endParaRPr lang="th-TH" sz="800" b="1" u="sng" dirty="0">
              <a:solidFill>
                <a:srgbClr val="002060"/>
              </a:solidFill>
              <a:latin typeface="DilleniaUPC" pitchFamily="18" charset="-34"/>
              <a:cs typeface="DilleniaUPC" pitchFamily="18" charset="-34"/>
            </a:endParaRPr>
          </a:p>
          <a:p>
            <a:pPr algn="just"/>
            <a:r>
              <a:rPr lang="th-TH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ภูมิภาค</a:t>
            </a:r>
            <a:r>
              <a:rPr lang="th-TH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 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ผู้อำนวยการสำนักงานทางหลวง 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ผู้อำนวยการศูนย์สร้างทาง  ผู้อำนวยการศูนย์สร้าง  </a:t>
            </a:r>
          </a:p>
          <a:p>
            <a:pPr algn="just"/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            และบูรณะสะพาน  มีอำนาจเฉพาะงานที่อยู่ในความรับผิดชอบดังนี้</a:t>
            </a:r>
            <a:endParaRPr lang="th-TH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1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. 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การอนุมัติแก้ไขเปลี่ยนแปลงสัญญาหรือข้อตกลงในงานซื้อ และงานจ้างทั่วไป</a:t>
            </a:r>
          </a:p>
          <a:p>
            <a:pPr algn="just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2.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การอนุมัติแก้ไขเปลี่ยนแปลงรูปแบบ และ/หรือแก้ไขเปลี่ยนแปลงสัญญาหรือข้อตกลงในงานจ้างก่อสร้าง และในกรณีการแก้ไขเปลี่ยนแปลงรูปแบบ รูปแบบที่แก้ไขต้องได้รับการรับรองจากส่วนสำรวจและออกแบบ หรือฝ่ายสำรวจและ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ออกแบบ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แล้วแต่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กรณี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just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 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กรณีการแก้ไขเปลี่ยนแปลงสัญญาหรือข้อตกลงที่มีการเพิ่มวงเงิน หรือเมื่อรวมวงเงินตามสัญญาหรือข้อตกลงเดิมและวงเงินที่เพิ่มขึ้นใหม่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แล้ว วงเงิน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เกินอำนาจสั่งซื้อสั่งจ้างของ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อธิบดี 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(เกิน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200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ล้าน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บาท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ให้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เสนอผู้มีอำนาจอนุมัติสั่งซื้อสั่งจ้างเป็นผู้อนุมัติการแก้ไขสัญญาหรือ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ข้อตกลง หรือ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การแก้ไขเปลี่ยนแปลงสัญญาหรือข้อตกลงมีผลทำให้วงเงินตามสัญญาลดลงอยู่ในอำนาจสั่งซื้อสั่งจ้างของ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อธิบดี (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ไม่เกิน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200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ล้านบาท) ให้เสนอผู้มีอำนาจอนุมัติสั่งซื้อสั่งจ้างเดิมเป็นผู้อนุมัติการแก้ไขสัญญาหรือข้อตกลง</a:t>
            </a: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00034" y="357166"/>
            <a:ext cx="8112435" cy="881950"/>
            <a:chOff x="271908" y="97677"/>
            <a:chExt cx="8112435" cy="881950"/>
          </a:xfrm>
        </p:grpSpPr>
        <p:sp>
          <p:nvSpPr>
            <p:cNvPr id="5" name="สี่เหลี่ยมมุมมน 4"/>
            <p:cNvSpPr/>
            <p:nvPr/>
          </p:nvSpPr>
          <p:spPr>
            <a:xfrm>
              <a:off x="271908" y="97677"/>
              <a:ext cx="8112435" cy="88195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สี่เหลี่ยมมุมมน 4"/>
            <p:cNvSpPr/>
            <p:nvPr/>
          </p:nvSpPr>
          <p:spPr>
            <a:xfrm>
              <a:off x="314961" y="140730"/>
              <a:ext cx="8026329" cy="79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การงด</a:t>
              </a:r>
              <a:r>
                <a: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ลดค่าปรับ หรือการขยายเวลาทำการตามสัญญา</a:t>
              </a:r>
              <a:r>
                <a:rPr lang="th-TH" sz="4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0034" y="1428736"/>
            <a:ext cx="8176422" cy="4278094"/>
          </a:xfrm>
          <a:prstGeom prst="rect">
            <a:avLst/>
          </a:prstGeom>
          <a:solidFill>
            <a:srgbClr val="F6D0F7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ตาม พ.ร.บ.ฯ มาตรา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102  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ให้อยู่ในดุลพินิจของผู้มีอำนาจที่จะพิจารณาได้ตามจำนวนวันที่มีเหตุเกิดขึ้นจริง เฉพาะกรณีดังนี้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1) เหตุเกิดจากความผิดหรือความบกพร่องของหน่วยงานของรัฐ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(2) เหตุสุดวิสัย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(3) เหตุเกิดจากพฤติการณ์อันหนึ่งอันใดที่คู่สัญญาไม่ต้องรับ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ผิด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ตามกฎหมาย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(4) เหตุอื่นตามที่กำหนดในกฎกระทรวง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357158" y="285728"/>
            <a:ext cx="8501122" cy="844429"/>
            <a:chOff x="129032" y="90424"/>
            <a:chExt cx="8501122" cy="844429"/>
          </a:xfrm>
        </p:grpSpPr>
        <p:sp>
          <p:nvSpPr>
            <p:cNvPr id="12" name="สี่เหลี่ยมมุมมน 11"/>
            <p:cNvSpPr/>
            <p:nvPr/>
          </p:nvSpPr>
          <p:spPr>
            <a:xfrm>
              <a:off x="200470" y="90424"/>
              <a:ext cx="8286808" cy="84442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สี่เหลี่ยมมุมมน 4"/>
            <p:cNvSpPr/>
            <p:nvPr/>
          </p:nvSpPr>
          <p:spPr>
            <a:xfrm>
              <a:off x="129032" y="161862"/>
              <a:ext cx="8501122" cy="761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5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การใช้สิทธิการงดหรือลดค่าปรับ หรือการขยายเวลาทำการตามสัญญา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8596" y="1214422"/>
            <a:ext cx="8391876" cy="5078313"/>
          </a:xfrm>
          <a:prstGeom prst="rect">
            <a:avLst/>
          </a:prstGeom>
          <a:solidFill>
            <a:srgbClr val="F6D0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1D9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ตาม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9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ระเบียบฯ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1D9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ข้อ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9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       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การงดหรือลดค่าปรับ หรือขยายเวลาทำการตามสัญญา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คู่สัญญาจะต้องแจ้งเหตุให้หน่วยงานของรัฐทราบภายใน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15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วัน </a:t>
            </a:r>
            <a:r>
              <a:rPr kumimoji="0" lang="th-TH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นับ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ถัดจากวันที่เหตุนั้นได้สิ้นสุดลง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หรือตามที่กำหนดในกฎกระทรวง  หากมิได้แจ้งภายในเวลาที่กำหนด คู่สัญญาจะยกมากล่าวอ้างเพื่อขอใช้สิทธิในภายหลังไม่ได้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เว้นแต่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กรณีเหตุเกิดจากความผิดหรือความบกพร่องของหน่วยงานของรัฐซึ่งมีหลักฐานชัดแจ้ง หรือหน่วยงานของรัฐทราบดีอยู่แล้วตั้งแต่</a:t>
            </a:r>
            <a:r>
              <a:rPr kumimoji="0" lang="th-TH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ต้น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0100" y="357166"/>
            <a:ext cx="5286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หน้าที่ของ</a:t>
            </a: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ผู้ควบคุมงาน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คำบรรยายภาพแบบเมฆ 6"/>
          <p:cNvSpPr/>
          <p:nvPr/>
        </p:nvSpPr>
        <p:spPr>
          <a:xfrm>
            <a:off x="714348" y="1571612"/>
            <a:ext cx="8001024" cy="4214842"/>
          </a:xfrm>
          <a:prstGeom prst="cloudCallout">
            <a:avLst>
              <a:gd name="adj1" fmla="val -29273"/>
              <a:gd name="adj2" fmla="val 635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ระเบียบกระทรวงการคลัง ว่าด้วยการจัดซื้อจัดจ้างและการบริหารพัสดุภาครัฐ พ.ศ.</a:t>
            </a:r>
            <a:r>
              <a:rPr lang="en-US" sz="4400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 </a:t>
            </a:r>
            <a:r>
              <a:rPr lang="th-TH" sz="4400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๒๕๖๐                        ข้อ ๑๗๘ ได้กำหนดหน้าที่ของ                 ผู้ควบคุมงานไว้ดังนี้.</a:t>
            </a:r>
            <a:r>
              <a:rPr lang="th-TH" sz="4400" dirty="0" smtClean="0">
                <a:latin typeface="Angsana News" pitchFamily="18" charset="-34"/>
                <a:cs typeface="Angsana News" pitchFamily="18" charset="-34"/>
              </a:rPr>
              <a:t>-</a:t>
            </a:r>
            <a:endParaRPr lang="th-TH" sz="4400" dirty="0">
              <a:latin typeface="Angsana News" pitchFamily="18" charset="-34"/>
              <a:cs typeface="Angsana News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63915"/>
            <a:ext cx="8439921" cy="6093976"/>
          </a:xfrm>
          <a:prstGeom prst="rect">
            <a:avLst/>
          </a:prstGeom>
          <a:solidFill>
            <a:srgbClr val="F6D0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ทำไม</a:t>
            </a:r>
            <a:r>
              <a:rPr lang="th-TH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ต้องกำหนดให้คู่สัญญา</a:t>
            </a:r>
            <a:r>
              <a:rPr kumimoji="0" lang="th-TH" sz="3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จะต้องแจ้งเหตุให้หน่วยงานของรัฐทราบภายใน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15</a:t>
            </a:r>
            <a:r>
              <a:rPr kumimoji="0" lang="th-TH" sz="3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วัน นับถัดจากวันที่เหตุนั้นได้สิ้นสุดลง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เพื่อ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ต้องการทราบความจริงว่าเหตุตาม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มาตรา </a:t>
            </a:r>
            <a:r>
              <a:rPr lang="en-US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102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(2) 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(3) 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เกิดขึ้นจริง และมีความเสียหายจริง  โดยคู่สัญญาจะได้นำพยานเอกสารและบุคคลและข้อเท็จจริงที่เกิดขึ้นพิสูจน์ให้หน่วยงาน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ทราบ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หากป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ล่อ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ยระ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ยะเวลา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ทิ้งไว้นาน พยานหลักฐาน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ต่างๆ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อาจสูญหาย หายาก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อันจะทำให้หน่วยงานหาเหตุผลข้อเท็จจริง พยานหลักฐาน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ต่างๆ 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มารับรอง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ความรับผิดของตนใน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การลด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งดค่าปรับ หรือขยายระยะเวลาทำการให้คู่สัญญา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การที่หน่วยงานจะลด งดค่าปรับ หรือขยายระยะเวลาทำการตามสัญญา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จะต้องพิจารณาก่อนว่านับแต่เหตุสิ้นสุดตาม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(2)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หรือ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(3)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ได้สิ้นสุดลง คู่สัญญา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ได้แจ้งเหตุดังกล่าวเป็นหนังสือให้หน่วยงานทราบก่อนหรือภายหลัง </a:t>
            </a:r>
            <a:r>
              <a:rPr lang="en-US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วันนับแต่เหตุนั้น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สิ้นสุดหรือไม่ หากไม่มี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การแจ้งเหตุจะถือว่าคู่สัญญาสละ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สิทธิ์การ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ของด ลดค่าปรับ หรือขยายระยะเวลาทำ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357158" y="500042"/>
            <a:ext cx="8473256" cy="5143536"/>
          </a:xfrm>
          <a:prstGeom prst="roundRect">
            <a:avLst/>
          </a:prstGeom>
          <a:solidFill>
            <a:srgbClr val="F6D0F7"/>
          </a:solidFill>
          <a:ln w="76200"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" algn="l"/>
                <a:tab pos="355600" algn="l"/>
                <a:tab pos="1979613" algn="l"/>
              </a:tabLst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" algn="l"/>
                <a:tab pos="355600" algn="l"/>
                <a:tab pos="1979613" algn="l"/>
              </a:tabLst>
              <a:defRPr/>
            </a:pP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FreesiaUPC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๑. ถ้าผู้มีอำนาจ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อนุมัติทันภายในอายุสัญญา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003E1C"/>
              </a:solidFill>
              <a:effectLst/>
              <a:uLnTx/>
              <a:uFillTx/>
              <a:latin typeface="Calibri"/>
              <a:ea typeface="+mn-ea"/>
              <a:cs typeface="FreesiaUPC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3E1C"/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๒. ถ้าผู้มีอำนาจ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3E1C"/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อนุมัติให้ขยายไม่ทัน โดย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3E1C"/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อนุมัติหลังจากครบกำหนด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3E1C"/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สัญญาไปแล้ว และเป็นกรณี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3E1C"/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ที่มีค่าปรับเกิดขึ้นแล้ว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3E1C"/>
              </a:solidFill>
              <a:effectLst/>
              <a:uLnTx/>
              <a:uFillTx/>
              <a:latin typeface="Calibri"/>
              <a:ea typeface="+mn-ea"/>
              <a:cs typeface="FreesiaUPC" pitchFamily="34" charset="-34"/>
            </a:endParaRPr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4786314" y="2071678"/>
            <a:ext cx="3786188" cy="721792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อนุมัติให้ขยายสัญญา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4286248" y="2285992"/>
            <a:ext cx="455091" cy="288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4214810" y="4071942"/>
            <a:ext cx="455091" cy="2490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4677766" y="3832300"/>
            <a:ext cx="3751886" cy="71152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reesiaUPC" pitchFamily="34" charset="-34"/>
              </a:rPr>
              <a:t>อนุมัติงด/หรือลดค่าปรับ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id="{A4026398-BC4D-4416-9856-89527E27DB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642918"/>
            <a:ext cx="1357322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4AD2AF-D223-4B24-9448-FC01100AC19D}"/>
              </a:ext>
            </a:extLst>
          </p:cNvPr>
          <p:cNvSpPr txBox="1"/>
          <p:nvPr/>
        </p:nvSpPr>
        <p:spPr>
          <a:xfrm>
            <a:off x="285720" y="35716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ระยะเวลาดำเนินการของคณะกรรมการตรวจรับพัสดุ และผู้ควบคุมงาน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  ตามคำสั่งกรมฯ ที่ บ.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122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2560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 ลงวันที่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29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สิงหาคม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2560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+mn-ea"/>
              <a:cs typeface="DilleniaUPC" panose="02020603050405020304" pitchFamily="18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61855"/>
              </p:ext>
            </p:extLst>
          </p:nvPr>
        </p:nvGraphicFramePr>
        <p:xfrm>
          <a:off x="214282" y="1714488"/>
          <a:ext cx="8712968" cy="48212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6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221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C000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ผู้รับผิดชอบ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C000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ระยะเวลาการพิจารณา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C000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การขยายเวลาพิจารณา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7550"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คณะกรรมการตรวจรับพัสดุ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ในงานซื้อหรือจ้าง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ไม่เกิน </a:t>
                      </a:r>
                      <a:r>
                        <a:rPr lang="en-US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r>
                        <a:rPr lang="th-TH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วันทำการนับแต่วันที่คู่สัญญานำพัสดุมาส่งมอบ</a:t>
                      </a:r>
                      <a:endParaRPr lang="th-TH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ขอขยายได้ครั้งละไม่เกิน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5 วันทำการ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4620"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คณะกรรมการตรวจรับพัสดุ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ในงานจ้าง</a:t>
                      </a: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ก่อสร้าง</a:t>
                      </a:r>
                      <a:endParaRPr lang="th-TH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งาน</a:t>
                      </a:r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แต่ละงวดไม่</a:t>
                      </a: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เกิน</a:t>
                      </a:r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 </a:t>
                      </a:r>
                      <a:r>
                        <a:rPr lang="th-TH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วันทำการ  </a:t>
                      </a:r>
                    </a:p>
                    <a:p>
                      <a:r>
                        <a:rPr lang="th-TH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งวดสุดท้ายไม่เกิน </a:t>
                      </a:r>
                      <a:r>
                        <a:rPr lang="en-US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r>
                        <a:rPr lang="th-TH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  <a:endParaRPr lang="th-TH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ขอ</a:t>
                      </a:r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ขยายได้ครั้งละไม่เกิน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9279"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คณะกรรมการตรวจรับพัสดุ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ในงานจ้างที่ปรึกษา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อย่างช้า</a:t>
                      </a:r>
                      <a:r>
                        <a:rPr lang="th-TH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ภายใน </a:t>
                      </a:r>
                      <a:r>
                        <a:rPr lang="en-US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r>
                        <a:rPr lang="th-TH" sz="2800" b="1" baseline="0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  <a:endParaRPr lang="th-TH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ขอขยายได้ครั้งละไม่เกิน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048"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คณะกรรมการตรวจรับพัสดุ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ในงานจ้างออกแบบหรือควบคุมงานก่อสร้าง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อย่างช้าไม่เกิน </a:t>
                      </a:r>
                      <a:r>
                        <a:rPr lang="en-US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ขอขยายได้ครั้งละไม่เกิน</a:t>
                      </a:r>
                    </a:p>
                    <a:p>
                      <a:r>
                        <a:rPr lang="th-TH" sz="2800" b="1" dirty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5 วันทำการ</a:t>
                      </a:r>
                    </a:p>
                    <a:p>
                      <a:endParaRPr lang="th-TH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4AD2AF-D223-4B24-9448-FC01100AC19D}"/>
              </a:ext>
            </a:extLst>
          </p:cNvPr>
          <p:cNvSpPr txBox="1"/>
          <p:nvPr/>
        </p:nvSpPr>
        <p:spPr>
          <a:xfrm>
            <a:off x="285720" y="35716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ระยะเวลาดำเนินการของคณะกรรมการตรวจรับพัสดุ และผู้ควบคุมงาน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  ตามคำสั่งกรมฯ ที่ บ.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122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2560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 ลงวันที่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29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สิงหาคม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+mn-ea"/>
                <a:cs typeface="DilleniaUPC" panose="02020603050405020304" pitchFamily="18" charset="-34"/>
              </a:rPr>
              <a:t>2560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+mn-ea"/>
              <a:cs typeface="DilleniaUPC" panose="02020603050405020304" pitchFamily="18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61855"/>
              </p:ext>
            </p:extLst>
          </p:nvPr>
        </p:nvGraphicFramePr>
        <p:xfrm>
          <a:off x="214282" y="1928802"/>
          <a:ext cx="8712968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9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221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C000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ผู้รับผิดชอบ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C000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ระยะเวลาการพิจารณา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C000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การขยายเวลาพิจารณา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755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ผู้ควบคุมงาน</a:t>
                      </a:r>
                      <a:endParaRPr lang="th-TH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ดำเนินการตามขั้นตอนต่าง</a:t>
                      </a:r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ๆ ให้แล้วเสร็จนับถัดจากวันที่ได้รับหนังสือส่งมอบงาน และให้ตรวจสอบการจ้างดังนี้</a:t>
                      </a:r>
                    </a:p>
                    <a:p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งานก่อสร้างแบบราคาเหมารวม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Lump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Sum</a:t>
                      </a:r>
                    </a:p>
                    <a:p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- งวดงานแต่ละงวด ไม่เกิน </a:t>
                      </a:r>
                      <a:r>
                        <a:rPr lang="en-US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</a:p>
                    <a:p>
                      <a:r>
                        <a:rPr lang="th-TH" sz="2800" b="1" baseline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งานก่อสร้างแบบราคาต่อหน่วย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Unit Cost</a:t>
                      </a:r>
                    </a:p>
                    <a:p>
                      <a:r>
                        <a:rPr lang="en-US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-</a:t>
                      </a:r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งวดงานแต่ละงวดไม่เกิน </a:t>
                      </a:r>
                      <a:r>
                        <a:rPr lang="en-US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งวดสุดท้ายไม่เกิน </a:t>
                      </a:r>
                      <a:r>
                        <a:rPr lang="en-US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r>
                        <a:rPr lang="th-TH" sz="2800" b="1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วันทำการ</a:t>
                      </a:r>
                      <a:endParaRPr lang="th-TH" sz="2800" b="1" dirty="0" smtClean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หากไม่แล้วเสร็จให้รายงานประธานคณะกรรมการตรวจรับพัสดุ พร้อมเหตุผลความจำเป็น และแจ้งผู้รับจ้างทราบ</a:t>
                      </a:r>
                    </a:p>
                    <a:p>
                      <a:endParaRPr lang="th-TH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857356" y="571480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องค์ประกอบงานจ้างเหมา</a:t>
            </a:r>
          </a:p>
        </p:txBody>
      </p:sp>
      <p:sp>
        <p:nvSpPr>
          <p:cNvPr id="5" name="Oval 5"/>
          <p:cNvSpPr/>
          <p:nvPr/>
        </p:nvSpPr>
        <p:spPr>
          <a:xfrm>
            <a:off x="642910" y="1714488"/>
            <a:ext cx="3143272" cy="15716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ฝ่ายผู้ว่าจ้าง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500430" y="1643050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คู่สัญญา</a:t>
            </a:r>
          </a:p>
        </p:txBody>
      </p:sp>
      <p:sp>
        <p:nvSpPr>
          <p:cNvPr id="9" name="Left-Right Arrow 14"/>
          <p:cNvSpPr/>
          <p:nvPr/>
        </p:nvSpPr>
        <p:spPr>
          <a:xfrm>
            <a:off x="3929058" y="2285992"/>
            <a:ext cx="1143000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Oval 6"/>
          <p:cNvSpPr/>
          <p:nvPr/>
        </p:nvSpPr>
        <p:spPr>
          <a:xfrm>
            <a:off x="5214942" y="1714488"/>
            <a:ext cx="3214710" cy="15716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ฝ่ายผู้รับจ้าง</a:t>
            </a:r>
          </a:p>
        </p:txBody>
      </p:sp>
      <p:sp>
        <p:nvSpPr>
          <p:cNvPr id="11" name="Down Arrow 7"/>
          <p:cNvSpPr/>
          <p:nvPr/>
        </p:nvSpPr>
        <p:spPr>
          <a:xfrm>
            <a:off x="1928794" y="3500438"/>
            <a:ext cx="500066" cy="7858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976" t="7878" r="16484" b="1408"/>
          <a:stretch>
            <a:fillRect/>
          </a:stretch>
        </p:blipFill>
        <p:spPr bwMode="auto">
          <a:xfrm>
            <a:off x="4000496" y="2786058"/>
            <a:ext cx="1143005" cy="1745679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3" name="Down Arrow 10"/>
          <p:cNvSpPr/>
          <p:nvPr/>
        </p:nvSpPr>
        <p:spPr>
          <a:xfrm>
            <a:off x="6643702" y="3500438"/>
            <a:ext cx="500066" cy="7858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57158" y="4500570"/>
            <a:ext cx="4286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th-TH" sz="40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คณะกรรมการ</a:t>
            </a:r>
            <a:r>
              <a:rPr lang="th-TH" sz="3600" b="1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ตรวจรับพัสดุฯ</a:t>
            </a:r>
            <a:endParaRPr lang="th-TH" sz="3600" b="1" dirty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FontTx/>
              <a:buChar char="-"/>
            </a:pPr>
            <a:r>
              <a:rPr lang="th-TH" sz="3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ผู้ควบคุมงาน</a:t>
            </a:r>
          </a:p>
          <a:p>
            <a:endParaRPr lang="th-TH" sz="3600" b="1" dirty="0">
              <a:solidFill>
                <a:srgbClr val="FF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000628" y="4429132"/>
            <a:ext cx="37147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h-TH" sz="40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ผู้จัดการโครงการฯ</a:t>
            </a:r>
          </a:p>
          <a:p>
            <a:pPr>
              <a:buFontTx/>
              <a:buChar char="-"/>
            </a:pPr>
            <a:r>
              <a:rPr lang="th-TH" sz="3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วิศวกรควบคุมโครงการฯ</a:t>
            </a:r>
          </a:p>
          <a:p>
            <a:endParaRPr lang="th-TH" sz="3600" b="1" dirty="0">
              <a:solidFill>
                <a:srgbClr val="FF00FF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596" y="500042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ลำดับความสำคัญของการตีความเอกสารสัญญาจ้าง</a:t>
            </a:r>
            <a:endParaRPr lang="en-US" sz="5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472" y="1643050"/>
            <a:ext cx="80645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th-TH" sz="3200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สัญญา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จ้าง(</a:t>
            </a:r>
            <a:r>
              <a:rPr lang="en-US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Contract)</a:t>
            </a:r>
            <a:endParaRPr lang="en-US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>
              <a:buFontTx/>
              <a:buChar char="•"/>
            </a:pPr>
            <a:endParaRPr lang="th-TH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/>
            <a:r>
              <a:rPr lang="th-TH" sz="3200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บันทึกเพิ่มเติมต่อท้าย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สัญญา</a:t>
            </a:r>
            <a:r>
              <a:rPr lang="en-US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(Addendum)</a:t>
            </a:r>
            <a:endParaRPr lang="en-US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/>
            <a:endParaRPr lang="th-TH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/>
            <a:r>
              <a:rPr lang="th-TH" sz="3200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ข้อกำหนด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พิเศษ</a:t>
            </a:r>
            <a:r>
              <a:rPr lang="en-US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(Special Provision)</a:t>
            </a:r>
            <a:endParaRPr lang="en-US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/>
            <a:endParaRPr lang="th-TH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/>
            <a:r>
              <a:rPr lang="th-TH" sz="3200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แบบแปลน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แผนผัง</a:t>
            </a:r>
            <a:r>
              <a:rPr lang="en-US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(Plan And Drawings)</a:t>
            </a:r>
            <a:endParaRPr lang="en-US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/>
            <a:endParaRPr lang="th-TH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ctr"/>
            <a:r>
              <a:rPr lang="th-TH" sz="3200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รายการละเอียดและข้อกำหนดการก่อสร้างทาง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หลวง(</a:t>
            </a:r>
            <a:r>
              <a:rPr lang="en-US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Specification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2000" y="2285992"/>
            <a:ext cx="142875" cy="360363"/>
          </a:xfrm>
          <a:prstGeom prst="downArrow">
            <a:avLst>
              <a:gd name="adj1" fmla="val 50000"/>
              <a:gd name="adj2" fmla="val 630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572000" y="3286124"/>
            <a:ext cx="142875" cy="360363"/>
          </a:xfrm>
          <a:prstGeom prst="downArrow">
            <a:avLst>
              <a:gd name="adj1" fmla="val 50000"/>
              <a:gd name="adj2" fmla="val 630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572000" y="4214818"/>
            <a:ext cx="142875" cy="360363"/>
          </a:xfrm>
          <a:prstGeom prst="downArrow">
            <a:avLst>
              <a:gd name="adj1" fmla="val 50000"/>
              <a:gd name="adj2" fmla="val 630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572000" y="5214950"/>
            <a:ext cx="142875" cy="360363"/>
          </a:xfrm>
          <a:prstGeom prst="downArrow">
            <a:avLst>
              <a:gd name="adj1" fmla="val 50000"/>
              <a:gd name="adj2" fmla="val 630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3180" y="1225423"/>
            <a:ext cx="5717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มาตรฐานและข้อกำหนดพิเศษ</a:t>
            </a:r>
            <a:endParaRPr lang="en-US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500313" cy="34607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none" w="lg" len="lg"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2428875" cy="34432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none" w="lg" len="lg"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365375" cy="34480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none" w="lg" len="lg"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00100" y="3786190"/>
            <a:ext cx="1530350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/>
              <a:t>ทล.-ม.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00496" y="3857628"/>
            <a:ext cx="12033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 dirty="0"/>
              <a:t>ทล.-ท.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58016" y="3857628"/>
            <a:ext cx="1168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 dirty="0"/>
              <a:t>ทล.-ก.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28756"/>
            <a:ext cx="3956424" cy="8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1052736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รายการละเอียดและข้อกำหนดการก่อสร้างทางหลวง</a:t>
            </a:r>
            <a:endParaRPr lang="en-US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2" descr="D:\power point\สัมนาสำนักฯ55\AE มานิต\ปกคู่มือควบคุมงานก่อสร้าง\ทางหลว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D:\power point\สัมนาสำนักฯ55\AE มานิต\ปกคู่มือควบคุมงานก่อสร้าง\ก่อสร้า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0718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79" y="260648"/>
            <a:ext cx="395664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772816"/>
            <a:ext cx="6929486" cy="4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45591" y="84094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แบบมาตรฐาน</a:t>
            </a:r>
            <a:endParaRPr lang="th-TH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3956647" cy="8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472" y="214290"/>
            <a:ext cx="77867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ขั้นตอนในการควบคุมงานก่อสร้าง</a:t>
            </a:r>
            <a:endParaRPr lang="en-US" sz="5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642910" y="1357298"/>
            <a:ext cx="8501090" cy="4525963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1.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การเตรียมการ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-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ศึกษาเอกสาร สัญญา แบบ รายการต่างๆ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-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ตรวจสอบรายการในแบบเปรียบเทียบกับสภาพ ในสนาม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-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วางแผนงานในการก่อสร้าง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-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เตรียมเครื่องมือ เครื่องจักร วัสดุ บุคลากร ให้สอดคล้องกับแผน</a:t>
            </a: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5786" y="500042"/>
            <a:ext cx="5653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หน้าที่ของ</a:t>
            </a: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ผู้ควบคุมงาน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ม้วนกระดาษแนวตั้ง 4"/>
          <p:cNvSpPr/>
          <p:nvPr/>
        </p:nvSpPr>
        <p:spPr>
          <a:xfrm>
            <a:off x="0" y="1785926"/>
            <a:ext cx="9144000" cy="49292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ตรวจและควบคุมงาน ณ สถานที่ที่กำหนดไว้ในสัญญา หรือที่ตกลงให้ทำงานจ้างนั้นๆทุกวัน ให้เป็นไปตามแบบรูปรายการละเอียด และข้อกำหนดในสัญญาทุกประการ โดยสั่งเปลี่ยนแปลงแก้ไขเพิ่มเติมหรือตัดทอนงานจ้างได้ตามสมควร และตามหลักวิชาช่าง เพื่อให้เป็นไปตามแบบรูปรายการละเอียด และข้อกำหนดในสัญญา ถ้าผู้รับจ้างขัดขืนไม่ปฏิบัติตามก็ให้สั่งหยุดงานนั้นเฉพาะส่วนหนึ่งส่วนใดหรือทั้งหมดแล้วแต่กรณีไว้ก่อน จนกว่าผู้รับจ้างจะยอมปฏิบัติให้ถูกต้องตามคำสั่ง และให้รายงานคณะกรรมการตรวจรับพัสดุหรือผู้ที่ได้รับมอบหมายให้ทำหน้าที่รับผิดชอบการบริหารสัญญาหรือข้อตกลงและการตรวจรับพัสดุที่เป็นงานจ้างก่อสร้างทันที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0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472" y="214290"/>
            <a:ext cx="77867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ขั้นตอนในการควบคุมงานก่อสร้าง</a:t>
            </a:r>
            <a:endParaRPr lang="en-US" sz="5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357298"/>
            <a:ext cx="8501122" cy="4525963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2.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การดำเนินการ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กำหนดแนว ระดับ ควบคุม กำกับ ดูแลแนะนำทางวิชาการ           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th-TH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ในงานก่อสร้างทาง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กำกับดูแลการอำนวยความสะดวกและปลอดภัยแก่ผู้ใช้ทาง             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th-TH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ในระหว่างการก่อสร้าง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ผู้รับจ้างทำการก่อสร้างตามข้อกำหนด ให้งานมีความมั่นคง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th-TH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แข็งแรง ถูกต้องตามรูปแบบและรายการในสัญญา</a:t>
            </a: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472" y="214290"/>
            <a:ext cx="77867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ขั้นตอนในการควบคุมงานก่อสร้าง</a:t>
            </a:r>
            <a:endParaRPr lang="en-US" sz="5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500034" y="1214422"/>
            <a:ext cx="8286808" cy="4097359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3.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การรายงาน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จัดทำรายงานตามหน้าที่ของผู้ควบคุมงาน ที่กำหนด</a:t>
            </a:r>
            <a:r>
              <a:rPr lang="th-TH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ระเบียบ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th-TH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กระทรวงการคลังว่าด้วยการจัดซื้อจัดจ้างและการบริหารพัสดุ 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th-TH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ภาครัฐ พ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.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2560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จัดทำสรุปค่างาน ข้อมูล แบบ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As built Plan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เพื่อประโยชน์            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th-TH" sz="3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ในการบำรุงรักษาและบูรณะปรับปรุงทางในอนาคต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457200" y="338328"/>
            <a:ext cx="8229600" cy="947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เอกสารที่ต้องดำเนินการ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428736"/>
            <a:ext cx="8712398" cy="48320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รายงานเริ่มต้นสัญญา (รายงานภายใน 3 วันทำการ)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รายงานประจำสัปดาห์ (เริ่มสัปดาห์แรกตั้งแต่เริ่มต้นสัญญา ถึงวันอาทิตย์  สัปดาห์ต่อไปรายงาน ตั้งแต่วันจันทร์ ถึงวันอาทิตย์) ส่งคณะกรรมการฯ ทุกสัปดาห์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รายงานประจำเดือน แสดงความก้าวหน้าของโครงการ ส่งคณะกรรมการฯ ทุกสิ้นเดือน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บัญชีปริมาณงานที่ต้องตรวจสอบ ปริมาณในสัญญา กับปริมาณงานในสนาม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เอกสารการถัวจ่าย (การถัวจ่ายต้องอยู่ในวงเงินตามสัญญา)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เอกสารการส่งงวดงาน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การขอขยายเวลาการก่อสร้าง การขอ งด ลด ค่าปรับ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เอกสารการแจ้งปัญหาอุปสรรค ระหว่างการก่อสร้าง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เอกสารการขอแก้ไขแบบ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596" y="500042"/>
            <a:ext cx="8143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การอำนวยความปลอดภัยระหว่างการก่อสร้าง</a:t>
            </a:r>
            <a:endParaRPr lang="en-US" sz="4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2" descr="D:\power point\สัมนาสำนักฯ55\AE มานิต\ปกคู่มือควบคุมงานก่อสร้าง\จราจร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596" y="500042"/>
            <a:ext cx="8143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การอำนวยความปลอดภัยระหว่างการก่อสร้าง</a:t>
            </a:r>
            <a:endParaRPr lang="en-US" sz="4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910" y="1428736"/>
            <a:ext cx="81439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ผู้รับจ้างต้องเสนอแผนผังการติดตั้งป้ายจราจร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ชั่วคราว ระหว่าง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ก่อสร้าง 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ต่อผู้ว่าจ้างฯ  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เมื่อเริ่มต้น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โครงการฯ</a:t>
            </a:r>
          </a:p>
          <a:p>
            <a:endParaRPr lang="th-TH" sz="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2.  ควบคุมการติดตั้งป้าย  ให้เป็นไปตามรูปแบบที่เสนอ และมาตรฐานที่ </a:t>
            </a:r>
          </a:p>
          <a:p>
            <a:pPr marL="514350" indent="-514350"/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กำหนด</a:t>
            </a:r>
          </a:p>
          <a:p>
            <a:pPr marL="514350" indent="-514350"/>
            <a:endParaRPr lang="th-TH" sz="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/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3.  ตรวจสอบป้ายจราจรให้อยู่ในสภาพที่พร้อมใช้งานตลอดเวลา</a:t>
            </a:r>
          </a:p>
          <a:p>
            <a:pPr marL="514350" indent="-514350">
              <a:buAutoNum type="arabicPeriod" startAt="3"/>
            </a:pPr>
            <a:endParaRPr lang="en-US" sz="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ป้ายจราจรที่หมดความจำเป็นแล้วควรรีบเก็บทันที</a:t>
            </a:r>
          </a:p>
        </p:txBody>
      </p:sp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71736" y="428604"/>
            <a:ext cx="3500462" cy="92333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เอกสารแนะนำ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6" descr="http://klang.cgd.go.th/mkn/images/%E0%B8%AB%E0%B8%99%E0%B8%B1%E0%B8%87%E0%B8%AA%E0%B8%B7%E0%B8%AD2.jpg"/>
          <p:cNvPicPr>
            <a:picLocks noChangeAspect="1" noChangeArrowheads="1"/>
          </p:cNvPicPr>
          <p:nvPr/>
        </p:nvPicPr>
        <p:blipFill>
          <a:blip r:embed="rId2" cstate="print"/>
          <a:srcRect l="10193" t="7207" r="9966" b="7732"/>
          <a:stretch>
            <a:fillRect/>
          </a:stretch>
        </p:blipFill>
        <p:spPr bwMode="auto">
          <a:xfrm>
            <a:off x="5436096" y="2019985"/>
            <a:ext cx="250033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à¸à¸¥à¸à¸²à¸£à¸à¹à¸à¸«à¸²à¸£à¸¹à¸à¸ à¸²à¸à¸ªà¸³à¸«à¸£à¸±à¸ à¸«à¸à¸±à¸à¸ªà¸·à¸­à¸à¸¹à¹à¸¡à¸·à¸­à¸à¸à¸´à¸à¸±à¸à¸´à¸à¸²à¸ à¸à¸£à¸°à¸¡à¸§à¸¥à¸à¸à¸«à¸¡à¸²à¸¢à¹à¸à¸µà¹à¸¢à¸§à¸à¸±à¸à¸à¸²à¸£à¸à¸±à¸à¸à¸·à¹à¸­à¸à¸±à¸à¸à¹à¸²à¸à¹à¸¥à¸°à¸à¸²à¸£à¸à¸£à¸´à¸«à¸²à¸£à¸à¸±à¸ªà¸à¸¸à¸ à¸²à¸à¸£à¸±à¸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786188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71736" y="428604"/>
            <a:ext cx="3500462" cy="92333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เอกสารแนะนำ</a:t>
            </a:r>
            <a:endParaRPr lang="en-US" sz="5400" b="1" dirty="0">
              <a:ln w="12700">
                <a:solidFill>
                  <a:srgbClr val="073E87">
                    <a:satMod val="155000"/>
                  </a:srgbClr>
                </a:solidFill>
                <a:prstDash val="solid"/>
              </a:ln>
              <a:solidFill>
                <a:srgbClr val="C6E7FC">
                  <a:tint val="85000"/>
                  <a:satMod val="15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4" descr="http://www.ubook.msu.ac.th/ecommerce/img_products/75520000003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43116"/>
            <a:ext cx="25812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senate.go.th/lawdatacenter/spaw/images-law/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43116"/>
            <a:ext cx="2587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5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714356"/>
            <a:ext cx="157163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งานวางท่อ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รูปภาพ 11" descr="28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2033194" cy="261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 descr="29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643050"/>
            <a:ext cx="2014834" cy="259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 descr="S__4341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357694"/>
            <a:ext cx="3429024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889" y="1194919"/>
            <a:ext cx="24895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รางระบายน้ำ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รูปภาพ 8" descr="1468291317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36457"/>
            <a:ext cx="2469714" cy="384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 descr="1468291322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517" y="2736457"/>
            <a:ext cx="249140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05426"/>
            <a:ext cx="3635895" cy="1972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61926"/>
            <a:ext cx="248836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รางระบายน้ำ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รูปภาพ 13" descr="IMG_5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66118"/>
            <a:ext cx="4608512" cy="402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5786" y="500042"/>
            <a:ext cx="5653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หน้าที่ของ</a:t>
            </a: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ผู้ควบคุมงาน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ม้วนกระดาษแนวตั้ง 5"/>
          <p:cNvSpPr/>
          <p:nvPr/>
        </p:nvSpPr>
        <p:spPr>
          <a:xfrm>
            <a:off x="0" y="1714488"/>
            <a:ext cx="9144000" cy="492922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ในกรณีที่ปรากฏว่าแบบรูปรายการละเอียด หรือข้อกำหนดในสัญญามีข้อความขัดกัน หรือเป็นที่คาดหมายได้ว่าถึงแม้งานนั้นจะได้เป็นไปตามแบบรูปรายการละเอียด และข้อกำหนดในสัญญา แต่เมื่อสำเร็จแล้วจะไม่มั่นคงแข็งแรง หรือไม่เป็นไปตามหลักวิชาช่างที่ดี หรือไม่ปลอดภัย ให้สั่งพักงานนั้นไว้ก่อน แล้วรายงานคณะกรรมการตรวจรับพัสดุหรือผู้ที่ได้รับมอบหมายให้ทำหน้าที่รับผิดชอบการบริหารสัญญาหรือข้อตกลงและการตรวจรับพัสดุที่เป็นงานจ้างก่อสร้างโดยเร็ว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0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794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142984"/>
            <a:ext cx="750099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RELOCATION  OF  EXISTING ROADWAY  LIGHTINGS </a:t>
            </a:r>
            <a:endParaRPr lang="th-TH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" name="รูปภาพ 14" descr="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2214672" cy="24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 descr="20170418_105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714884"/>
            <a:ext cx="283370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 descr="20180309_11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071678"/>
            <a:ext cx="222401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142985"/>
            <a:ext cx="178595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บิลยาง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5" name="Picture 1" descr="C:\Users\admin\Desktop\เพาเวอร์พ้อย\img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786050" y="1928802"/>
            <a:ext cx="3710056" cy="45601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142984"/>
            <a:ext cx="1928826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บิลปูน 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510" y="2143116"/>
            <a:ext cx="30213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2928958" cy="394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142984"/>
            <a:ext cx="228601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ป้ายจราจร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0" name="Picture 2" descr="C:\Users\admin\Desktop\เพาเวอร์พ้อย\New folder\20171220_144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31300" y="10461178"/>
            <a:ext cx="2792796" cy="1570948"/>
          </a:xfrm>
          <a:prstGeom prst="rect">
            <a:avLst/>
          </a:prstGeom>
          <a:noFill/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486650" cy="441963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132856"/>
            <a:ext cx="3308161" cy="4419632"/>
          </a:xfrm>
          <a:prstGeom prst="rect">
            <a:avLst/>
          </a:prstGeom>
        </p:spPr>
      </p:pic>
      <p:sp>
        <p:nvSpPr>
          <p:cNvPr id="4" name="คูณ 3"/>
          <p:cNvSpPr/>
          <p:nvPr/>
        </p:nvSpPr>
        <p:spPr>
          <a:xfrm>
            <a:off x="7491163" y="339219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142984"/>
            <a:ext cx="300039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การวัดค่าความเรียบ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0" name="Picture 2" descr="C:\Users\admin\Desktop\เพาเวอร์พ้อย\New folder\20171220_144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31300" y="10461178"/>
            <a:ext cx="2792796" cy="1570948"/>
          </a:xfrm>
          <a:prstGeom prst="rect">
            <a:avLst/>
          </a:prstGeom>
          <a:noFill/>
        </p:spPr>
      </p:pic>
      <p:pic>
        <p:nvPicPr>
          <p:cNvPr id="78851" name="Picture 3" descr="C:\Users\admin\Desktop\เพาเวอร์พ้อย\New folder\20171220_144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429132"/>
            <a:ext cx="330202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 descr="20171220_144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429132"/>
            <a:ext cx="3302024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 descr="S__13377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071678"/>
            <a:ext cx="3286148" cy="223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 descr="S__13377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071678"/>
            <a:ext cx="328614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ข้อบกพร่องที่มักพบเห็น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861" y="1276239"/>
            <a:ext cx="321015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ความหนาสีตีเส้น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7" name="Picture 1" descr="C:\Users\admin\Desktop\331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500306"/>
            <a:ext cx="203598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18" name="Picture 2" descr="C:\Users\admin\Desktop\331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2038606" cy="269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19" name="Picture 3" descr="C:\Users\admin\Desktop\3317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2071704" cy="276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0" name="Picture 4" descr="C:\Users\admin\Desktop\3317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500306"/>
            <a:ext cx="2035982" cy="271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71480"/>
            <a:ext cx="24288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รายงานในวันเริ่มสัญญา</a:t>
            </a:r>
            <a:endParaRPr lang="th-TH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819" y="1247724"/>
            <a:ext cx="4423638" cy="56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714356"/>
            <a:ext cx="24288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รายงานประจำวัน</a:t>
            </a:r>
            <a:endParaRPr lang="th-TH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785794"/>
            <a:ext cx="24288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รายงานประจำสัปดาห์</a:t>
            </a:r>
            <a:endParaRPr lang="th-TH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500066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785794"/>
            <a:ext cx="27146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สรุปรายงานประจำสัปดาห์</a:t>
            </a:r>
            <a:endParaRPr lang="th-TH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5786" y="500042"/>
            <a:ext cx="5653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หน้าที่ของ</a:t>
            </a: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ผู้ควบคุมงาน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ม้วนกระดาษแนวตั้ง 4"/>
          <p:cNvSpPr/>
          <p:nvPr/>
        </p:nvSpPr>
        <p:spPr>
          <a:xfrm>
            <a:off x="0" y="1643050"/>
            <a:ext cx="9144000" cy="507209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จดบันทึกสภาพการปฏิบัติงานของผู้รับจ้างและเหตุการณ์แวดล้อมรายวัน พร้อมทั้งผลการปฏิบัติงาน หรือการหยุดงานและสาเหตุที่มีการหยุดงานอย่างน้อย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ฉบับ เพื่อรายงานให้คณะกรรมการตรวจรับพัสดุหรือผู้ที่ได้รับมอบหมายให้ทำหน้าที่รับผิดชอบการบริหารสัญญาหรือข้อตกลงและการตรวจรับพัสดุที่เป็นงานจ้างก่อสร้างทราบทุกสัปดาห์ และเก็บรักษาไว้เพื่อมอบให้แก่เจ้าหน้าที่เมื่อเสร็จงานแต่ละงวด โดยถือว่าเป็นเอกสารสำคัญของทางราชการเพื่อประกอบการตรวจสอบของผู้มีหน้าที่</a:t>
            </a:r>
          </a:p>
          <a:p>
            <a:pPr algn="ju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การบันทึกการปฏิบัติงานของผู้รับจ้างให้ระบุรายละเอียดขั้นตอนการปฏิบัติงานและวัสดุที่ใช้ด้วย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0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24288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รายงานประจำเดือน</a:t>
            </a:r>
            <a:endParaRPr lang="th-TH" dirty="0"/>
          </a:p>
        </p:txBody>
      </p:sp>
      <p:pic>
        <p:nvPicPr>
          <p:cNvPr id="6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719" y="1074655"/>
            <a:ext cx="4305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895" y="1074655"/>
            <a:ext cx="42481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42918"/>
            <a:ext cx="32147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แผน/ผล การปฏิบัติงานก่อสร้าง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58" y="1276350"/>
            <a:ext cx="875875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71480"/>
            <a:ext cx="32147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หนังสือส่งงาน</a:t>
            </a:r>
            <a:endParaRPr lang="th-TH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81100"/>
            <a:ext cx="43243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85794"/>
            <a:ext cx="32147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ใบรับรองผลการปฏิบัติงาน</a:t>
            </a:r>
            <a:endParaRPr lang="th-TH" dirty="0"/>
          </a:p>
        </p:txBody>
      </p:sp>
      <p:pic>
        <p:nvPicPr>
          <p:cNvPr id="5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309014"/>
            <a:ext cx="42862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2641"/>
            <a:ext cx="33843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เอกสารแนบใบรับรองผลการปฏิบัติงาน ๑</a:t>
            </a:r>
            <a:endParaRPr lang="th-TH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1"/>
            <a:ext cx="434822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25863" y="33132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879" y="824195"/>
            <a:ext cx="37920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เอกสารแนบใบรับรองผลการปฏิบัติงาน ๒</a:t>
            </a:r>
            <a:endParaRPr lang="th-TH" sz="24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0957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112" y="1288236"/>
            <a:ext cx="4219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3000375" y="285750"/>
            <a:ext cx="3357563" cy="7207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4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หนังสือส่งมอบงาน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79388" y="1196975"/>
          <a:ext cx="8785225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Acrobat Document" r:id="rId3" imgW="5667174" imgH="8020041" progId="AcroExch.Document.7">
                  <p:embed/>
                </p:oleObj>
              </mc:Choice>
              <mc:Fallback>
                <p:oleObj name="Acrobat Document" r:id="rId3" imgW="5667174" imgH="802004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10" t="17542" r="3990" b="44775"/>
                      <a:stretch>
                        <a:fillRect/>
                      </a:stretch>
                    </p:blipFill>
                    <p:spPr bwMode="auto">
                      <a:xfrm>
                        <a:off x="179388" y="1196975"/>
                        <a:ext cx="8785225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187450" y="4005263"/>
            <a:ext cx="2160588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348038" y="2852738"/>
            <a:ext cx="4152900" cy="504825"/>
          </a:xfrm>
          <a:prstGeom prst="wedgeRoundRectCallout">
            <a:avLst>
              <a:gd name="adj1" fmla="val -60250"/>
              <a:gd name="adj2" fmla="val 185532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วันที่ลงรับหนังสือของผู้รับจ้างขอส่งงาน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627313" y="5876925"/>
            <a:ext cx="1260475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779838" y="5013325"/>
            <a:ext cx="2863850" cy="504825"/>
          </a:xfrm>
          <a:prstGeom prst="wedgeRoundRectCallout">
            <a:avLst>
              <a:gd name="adj1" fmla="val -61116"/>
              <a:gd name="adj2" fmla="val 122329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พิมพ์คำว่า </a:t>
            </a:r>
            <a:r>
              <a:rPr lang="th-TH" alt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ตรวจรับงานเมื่อ</a:t>
            </a:r>
          </a:p>
        </p:txBody>
      </p:sp>
    </p:spTree>
    <p:extLst>
      <p:ext uri="{BB962C8B-B14F-4D97-AF65-F5344CB8AC3E}">
        <p14:creationId xmlns:p14="http://schemas.microsoft.com/office/powerpoint/2010/main" val="4252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71546"/>
            <a:ext cx="371477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PAYMANT CONTROL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561547"/>
              </p:ext>
            </p:extLst>
          </p:nvPr>
        </p:nvGraphicFramePr>
        <p:xfrm>
          <a:off x="179512" y="1844824"/>
          <a:ext cx="8712968" cy="481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Acrobat Document" r:id="rId3" imgW="8019837" imgH="5667255" progId="AcroExch.Document.11">
                  <p:embed/>
                </p:oleObj>
              </mc:Choice>
              <mc:Fallback>
                <p:oleObj name="Acrobat Document" r:id="rId3" imgW="8019837" imgH="5667255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8712968" cy="4810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71480"/>
            <a:ext cx="17145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ถัวจ่าย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952848" cy="53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14450"/>
            <a:ext cx="41338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857232"/>
            <a:ext cx="32073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บัญชีรายละเอียดการถัวจ่าย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3"/>
            <a:ext cx="881369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5786" y="500042"/>
            <a:ext cx="5653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หน้าที่ของ</a:t>
            </a: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ผู้ควบคุมงาน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ม้วนกระดาษแนวตั้ง 5"/>
          <p:cNvSpPr/>
          <p:nvPr/>
        </p:nvSpPr>
        <p:spPr>
          <a:xfrm>
            <a:off x="0" y="1928802"/>
            <a:ext cx="9144000" cy="464347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ในวันกำหนดเริ่มงานก่อสร้างของผู้รับจ้างตามสัญญา และในวันถึงกำหนดส่งมอบงานแต่ละงวด ให้รายงานผลการปฏิบัติงานของผู้รับจ้างว่าเป็นไปตามสัญญาหรือไม่ ให้คณะกรรมการตรวจรับพัสดุหรือผู้ที่ได้รับมอบหมายให้ทำหน้าที่รับผิดชอบการบริหารสัญญาหรือข้อตกลงและการตรวจรับพัสดุที่เป็นงานจ้างก่อสร้างทราบภายใน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3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วันทำการ นับแต่วันถึงกำหนดนั้นๆ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0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14356"/>
            <a:ext cx="250033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รายละเอียดปริมาณค่างาน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2005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133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14356"/>
            <a:ext cx="250033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รายละเอียดปริมาณค่างาน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1719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404812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แบบฟอร์ม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91118"/>
            <a:ext cx="295232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วัดความหนางานสีตีเส้น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6" cy="492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ลำดับขั้นตอนการเสนอขอขยายอายุสัญญา งดหรืลดค่าปรับ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92298"/>
            <a:ext cx="3429024" cy="56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ขั้นตอนการขยายอายุสัญญา งดหรือลดค่าปรับ                           เนื่องจากเกิดอุทกภัยในพื้นที่ก่อสร้าง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1428736"/>
            <a:ext cx="455485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75813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86676" cy="11430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ขั้นตอนการขยายอายุสัญญา งดหรือลดค่าปรับ                           เนื่องจากหยุดงานในช่วงเทศกาลปีใหม่และสงกรานต์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81760" y="273270"/>
            <a:ext cx="8710720" cy="570392"/>
          </a:xfrm>
        </p:spPr>
        <p:txBody>
          <a:bodyPr>
            <a:normAutofit fontScale="90000"/>
          </a:bodyPr>
          <a:lstStyle/>
          <a:p>
            <a:r>
              <a:rPr lang="th-TH" sz="3600" dirty="0" smtClean="0"/>
              <a:t>ข้อทักท้วงของตรวจสอบภายใน</a:t>
            </a:r>
            <a:endParaRPr lang="th-TH" sz="3600" dirty="0"/>
          </a:p>
        </p:txBody>
      </p:sp>
      <p:pic>
        <p:nvPicPr>
          <p:cNvPr id="4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7" y="860257"/>
            <a:ext cx="42767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843662"/>
            <a:ext cx="4377307" cy="58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ผลการค้นหารูปภาพสำหรับ รูปพื้นหลัง">
            <a:hlinkClick r:id="rId2"/>
            <a:extLst>
              <a:ext uri="{FF2B5EF4-FFF2-40B4-BE49-F238E27FC236}">
                <a16:creationId xmlns="" xmlns:a16="http://schemas.microsoft.com/office/drawing/2014/main" id="{A8AD0641-4175-4254-B9F2-5CEEE2B666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480"/>
            <a:ext cx="67151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11760" y="141277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Thank you</a:t>
            </a:r>
          </a:p>
        </p:txBody>
      </p:sp>
      <p:pic>
        <p:nvPicPr>
          <p:cNvPr id="9" name="รูปภาพ 17" descr="1186991789etoon42.jpg">
            <a:extLst>
              <a:ext uri="{FF2B5EF4-FFF2-40B4-BE49-F238E27FC236}">
                <a16:creationId xmlns="" xmlns:a16="http://schemas.microsoft.com/office/drawing/2014/main" id="{DBB0094D-EC14-4E2A-981B-2BC51A53EBC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643182"/>
            <a:ext cx="1831826" cy="174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285720" y="0"/>
            <a:ext cx="8572529" cy="616184"/>
          </a:xfrm>
          <a:prstGeom prst="roundRect">
            <a:avLst/>
          </a:prstGeom>
          <a:solidFill>
            <a:srgbClr val="0000FF"/>
          </a:solid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สรุปผู้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ควบคุมงาน มีหน้าที่ควบคุมงานอย่างไร</a:t>
            </a:r>
            <a:r>
              <a:rPr kumimoji="0" lang="th-TH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? ตามระเบียบ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ฯ ข้อ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178</a:t>
            </a:r>
            <a:endParaRPr kumimoji="0" lang="th-TH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928687" y="772183"/>
            <a:ext cx="7675761" cy="1228057"/>
          </a:xfrm>
          <a:prstGeom prst="roundRect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ตรวจและควบคุมงานให้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เป็นไปตามแบบ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รูป/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รายการ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ละเอียด</a:t>
            </a:r>
            <a:r>
              <a:rPr lang="th-TH" sz="3200" b="1" dirty="0" smtClean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และข้อตกลงในสัญญา</a:t>
            </a: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ทุกวัน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85720" y="1142984"/>
            <a:ext cx="573212" cy="500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4286248" y="2000240"/>
            <a:ext cx="642938" cy="4286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214283" y="2428868"/>
            <a:ext cx="8715436" cy="167595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มีอำนาจ  สั่งเปลี่ยนแปลง แก้ไขเพิ่มเติม ตัดทอน งานจ้างได้ตามสมควรและตามหลักวิชาช่าง เพื่อให้เป็นไปตามแบบ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รูป/รายการ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ละเอียด และข้อกำหนดในสัญญา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4286248" y="4071942"/>
            <a:ext cx="571500" cy="2857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มุมมน 2">
            <a:extLst>
              <a:ext uri="{FF2B5EF4-FFF2-40B4-BE49-F238E27FC236}">
                <a16:creationId xmlns="" xmlns:a16="http://schemas.microsoft.com/office/drawing/2014/main" id="{62B70820-766B-428B-BABA-7822C5D3D5B7}"/>
              </a:ext>
            </a:extLst>
          </p:cNvPr>
          <p:cNvSpPr/>
          <p:nvPr/>
        </p:nvSpPr>
        <p:spPr>
          <a:xfrm>
            <a:off x="285720" y="4429132"/>
            <a:ext cx="8643938" cy="2239471"/>
          </a:xfrm>
          <a:prstGeom prst="roundRect">
            <a:avLst/>
          </a:prstGeom>
          <a:ln w="57150">
            <a:solidFill>
              <a:srgbClr val="FF05B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tabLst/>
              <a:defRPr/>
            </a:pP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ถ้าผู้รับจ้างขัดขืนไม่ปฏิบัติตาม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ให้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สั่งหยุด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งานนั้นเฉพาะส่วนหนึ่งส่วนใด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หรือทั้งหมด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ไว้ก่อน จนกว่าผู้รับจ้างจะยอมปฏิบัติให้ถูกต้องตามคำสั่ง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และรีบรายงานคณะกรรมการตรวจรับพัสดุทราบทันที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7B0DCFF1-AAB2-4F32-A993-5948348D63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1071546"/>
            <a:ext cx="896937" cy="697214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="" xmlns:a16="http://schemas.microsoft.com/office/drawing/2014/main" id="{5B590A24-3F36-432D-BAFF-8956D69538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496"/>
            <a:ext cx="887466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มุมมน 12"/>
          <p:cNvSpPr/>
          <p:nvPr/>
        </p:nvSpPr>
        <p:spPr>
          <a:xfrm>
            <a:off x="214313" y="236764"/>
            <a:ext cx="8750175" cy="33401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    </a:t>
            </a:r>
            <a:r>
              <a:rPr kumimoji="0" lang="th-TH" sz="32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กรณีเห็นว่าแบบรูป รายการละเอียด หรือข้อกำหนดสัญญา </a:t>
            </a:r>
            <a:endParaRPr kumimoji="0" lang="en-US" sz="3200" b="1" i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FreesiaUPC" pitchFamily="34" charset="-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         </a:t>
            </a:r>
            <a:r>
              <a:rPr kumimoji="0" lang="th-TH" sz="32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มีข้อความขัดกัน หรือคาดหมายได้ว่า 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แม้ว่างานนั้นจะเป็นไปตาม</a:t>
            </a:r>
            <a:r>
              <a:rPr kumimoji="0" lang="th-TH" sz="3200" b="1" i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แบบรูป รายการละเอียด หรือ</a:t>
            </a:r>
            <a:r>
              <a:rPr kumimoji="0" lang="th-TH" sz="3200" b="1" i="1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ข้อกำหนดในสัญญา </a:t>
            </a:r>
            <a:r>
              <a:rPr kumimoji="0" lang="th-TH" sz="3200" b="1" i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แต่เมื่อสำเร็จแล้วก็จะไม่</a:t>
            </a:r>
            <a:r>
              <a:rPr kumimoji="0" lang="th-TH" sz="3200" b="1" i="1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มั่นคง</a:t>
            </a:r>
            <a:r>
              <a:rPr kumimoji="0" lang="th-TH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แข็งแรง/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ไม่เป็นไปตามหลักวิชาช่างที่ดี หรือ ไม่ปลอดภัย ให้</a:t>
            </a:r>
            <a:r>
              <a:rPr kumimoji="0" lang="th-TH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สามาร</a:t>
            </a:r>
            <a:r>
              <a:rPr lang="th-TH" sz="3200" b="1" i="1" dirty="0" smtClean="0">
                <a:solidFill>
                  <a:srgbClr val="0000CC"/>
                </a:solidFill>
                <a:latin typeface="Times New Roman" pitchFamily="18" charset="0"/>
                <a:cs typeface="FreesiaUPC" pitchFamily="34" charset="-34"/>
              </a:rPr>
              <a:t>ถ</a:t>
            </a:r>
            <a:r>
              <a:rPr kumimoji="0" lang="th-TH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สั่ง</a:t>
            </a: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พัก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งานไว้ก่อน แล้วรายงาน </a:t>
            </a:r>
            <a:r>
              <a:rPr kumimoji="0" lang="th-TH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คกก.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 ตรวจ</a:t>
            </a:r>
            <a:r>
              <a:rPr lang="th-TH" sz="3200" b="1" i="1" dirty="0">
                <a:solidFill>
                  <a:prstClr val="black"/>
                </a:solidFill>
                <a:latin typeface="Times New Roman" pitchFamily="18" charset="0"/>
                <a:cs typeface="FreesiaUPC" pitchFamily="34" charset="-34"/>
              </a:rPr>
              <a:t>รับพัสดุ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โดยเร็ว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  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มุมมน 11">
            <a:extLst>
              <a:ext uri="{FF2B5EF4-FFF2-40B4-BE49-F238E27FC236}">
                <a16:creationId xmlns="" xmlns:a16="http://schemas.microsoft.com/office/drawing/2014/main" id="{E28C0970-C9F5-4263-9AF9-717B07B7FE98}"/>
              </a:ext>
            </a:extLst>
          </p:cNvPr>
          <p:cNvSpPr/>
          <p:nvPr/>
        </p:nvSpPr>
        <p:spPr>
          <a:xfrm>
            <a:off x="500034" y="571480"/>
            <a:ext cx="571501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Arrow: Down 10">
            <a:extLst>
              <a:ext uri="{FF2B5EF4-FFF2-40B4-BE49-F238E27FC236}">
                <a16:creationId xmlns="" xmlns:a16="http://schemas.microsoft.com/office/drawing/2014/main" id="{F3D446D5-A0AF-4F37-963C-1775F1D85035}"/>
              </a:ext>
            </a:extLst>
          </p:cNvPr>
          <p:cNvSpPr/>
          <p:nvPr/>
        </p:nvSpPr>
        <p:spPr>
          <a:xfrm>
            <a:off x="4357686" y="3571876"/>
            <a:ext cx="504056" cy="483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มุมมน 5">
            <a:extLst>
              <a:ext uri="{FF2B5EF4-FFF2-40B4-BE49-F238E27FC236}">
                <a16:creationId xmlns="" xmlns:a16="http://schemas.microsoft.com/office/drawing/2014/main" id="{00525BF1-672C-4A8C-8438-1085B4AD1B9B}"/>
              </a:ext>
            </a:extLst>
          </p:cNvPr>
          <p:cNvSpPr/>
          <p:nvPr/>
        </p:nvSpPr>
        <p:spPr>
          <a:xfrm>
            <a:off x="214313" y="4111763"/>
            <a:ext cx="8786813" cy="255650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buFontTx/>
              <a:buChar char="-"/>
              <a:tabLst/>
              <a:defRPr/>
            </a:pPr>
            <a:r>
              <a:rPr lang="th-TH" sz="2600" b="1" dirty="0">
                <a:solidFill>
                  <a:srgbClr val="7030A0"/>
                </a:solidFill>
                <a:latin typeface="Times New Roman" pitchFamily="18" charset="0"/>
                <a:cs typeface="FreesiaUPC" pitchFamily="34" charset="-34"/>
              </a:rPr>
              <a:t>กรณีแบบรูป รายการละเอียดหรือข้อกำหนดสัญญาขัดแย้งกัน ให้ถือปฏิบัติตาม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tabLst/>
              <a:defRPr/>
            </a:pPr>
            <a:r>
              <a:rPr lang="th-TH" sz="2600" b="1" dirty="0">
                <a:solidFill>
                  <a:srgbClr val="7030A0"/>
                </a:solidFill>
                <a:latin typeface="Times New Roman" pitchFamily="18" charset="0"/>
                <a:cs typeface="FreesiaUPC" pitchFamily="34" charset="-34"/>
              </a:rPr>
              <a:t>      ข้อกำหนดในสัญญา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buFontTx/>
              <a:buChar char="-"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กรณีแบบรูป รายการละเอียด หรือผนวกท้ายสัญญา</a:t>
            </a:r>
            <a:r>
              <a:rPr lang="th-TH" sz="2600" b="1" dirty="0">
                <a:solidFill>
                  <a:srgbClr val="002060"/>
                </a:solidFill>
                <a:latin typeface="Times New Roman" pitchFamily="18" charset="0"/>
                <a:cs typeface="FreesiaUPC" pitchFamily="34" charset="-34"/>
              </a:rPr>
              <a:t>ขัดแย้งกันเอง ให้ผู้ว่าจ้างเป็น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tabLst/>
              <a:defRPr/>
            </a:pPr>
            <a:r>
              <a:rPr lang="th-TH" sz="2600" b="1" dirty="0">
                <a:solidFill>
                  <a:srgbClr val="002060"/>
                </a:solidFill>
                <a:latin typeface="Times New Roman" pitchFamily="18" charset="0"/>
                <a:cs typeface="FreesiaUPC" pitchFamily="34" charset="-34"/>
              </a:rPr>
              <a:t>      ผู้วินิจฉัยชี้ขาด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-    กรณีแบบรูป 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รา</a:t>
            </a:r>
            <a:r>
              <a:rPr lang="th-TH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FreesiaUPC" pitchFamily="34" charset="-34"/>
              </a:rPr>
              <a:t>ย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การ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FreesiaUPC" pitchFamily="34" charset="-34"/>
              </a:rPr>
              <a:t>ละเอียด ถูกต้อง แต่สัญญาผิด  ให้แก้ไขสัญญาให้ถูกต้อง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93394EA-D6C0-4DEC-823E-CFC66C60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7" y="2857496"/>
            <a:ext cx="1937881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142876" y="214313"/>
            <a:ext cx="8826657" cy="46434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kumimoji="0" lang="th-TH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จดบันทึกสภาพการปฏิบัติงานของผู้รับจ้างเป็นรายวัน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    </a:t>
            </a:r>
            <a:r>
              <a:rPr kumimoji="0" lang="th-TH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ไว้อย่างน้อย ๒ ฉบับ  ดังนี้</a:t>
            </a:r>
          </a:p>
          <a:p>
            <a:pPr marL="1588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33CC"/>
              </a:buClr>
              <a:buSzPct val="70000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   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สภาพการปฏิบัติงาน / เหตุการณ์แวดล้อม/ ผลการปฏิบัติงาน 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1588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33CC"/>
              </a:buClr>
              <a:buSzPct val="70000"/>
              <a:tabLst/>
              <a:defRPr/>
            </a:pPr>
            <a:r>
              <a:rPr lang="en-US" sz="3600" b="1" dirty="0">
                <a:solidFill>
                  <a:srgbClr val="3333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 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การหยุดงาน/ สาเหตุที่มีการหยุดงาน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marR="0" lvl="2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tabLst/>
              <a:defRPr/>
            </a:pPr>
            <a:r>
              <a:rPr lang="en-US" sz="3600" b="1" dirty="0">
                <a:solidFill>
                  <a:srgbClr val="3333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 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เพื่อรายงานให้ คกก.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ตรวจรับพัสดุทราบ  </a:t>
            </a:r>
            <a:r>
              <a:rPr kumimoji="0" lang="th-TH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ทุกสัปดาห์</a:t>
            </a:r>
          </a:p>
          <a:p>
            <a:pPr marL="0" marR="0" lvl="2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tabLst/>
              <a:defRPr/>
            </a:pPr>
            <a:r>
              <a:rPr lang="en-US" sz="3600" b="1" i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   </a:t>
            </a:r>
            <a:r>
              <a:rPr kumimoji="0" lang="th-TH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ให้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เก็บรักษารายงานไว้ เพื่อ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มอบให้แก่ จนท.พัสดุ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เมื่อเสร็จงานแต่ละงวด</a:t>
            </a:r>
          </a:p>
          <a:p>
            <a:pPr marL="0" marR="0" lvl="2" indent="266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โดยถือเป็นเอกสารสำคัญเพื่อประโยชน์ในการตรวจสอบของผู้ม</a:t>
            </a:r>
            <a:r>
              <a:rPr lang="th-TH" sz="3600" b="1" dirty="0">
                <a:solidFill>
                  <a:srgbClr val="3333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ีห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DilleniaUPC" panose="02020603050405020304" pitchFamily="18" charset="-34"/>
                <a:cs typeface="DilleniaUPC" panose="02020603050405020304" pitchFamily="18" charset="-34"/>
              </a:rPr>
              <a:t>น้าที่</a:t>
            </a:r>
          </a:p>
        </p:txBody>
      </p:sp>
      <p:sp>
        <p:nvSpPr>
          <p:cNvPr id="7" name="สี่เหลี่ยมมุมมน 4">
            <a:extLst>
              <a:ext uri="{FF2B5EF4-FFF2-40B4-BE49-F238E27FC236}">
                <a16:creationId xmlns="" xmlns:a16="http://schemas.microsoft.com/office/drawing/2014/main" id="{96A58456-9C25-405B-A06D-5B586C6D6DB4}"/>
              </a:ext>
            </a:extLst>
          </p:cNvPr>
          <p:cNvSpPr/>
          <p:nvPr/>
        </p:nvSpPr>
        <p:spPr>
          <a:xfrm>
            <a:off x="214282" y="714356"/>
            <a:ext cx="499677" cy="428625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14282" y="4929199"/>
            <a:ext cx="8643965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DilleniaUPC" pitchFamily="18" charset="-34"/>
              </a:rPr>
              <a:t>ทั้งนี้ การบันทึกการปฏิบัติงานของผู้รับจ้าง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Pct val="70000"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DilleniaUPC" pitchFamily="18" charset="-34"/>
              </a:rPr>
              <a:t>ให้ระบุรายละเอียด ขั้นตอนการปฏิบัติงาน และวัสดุที่ใช้ด้วย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51CCFAD-9799-4EBF-82ED-6C55477990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28604"/>
            <a:ext cx="1306119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1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2864</Words>
  <Application>Microsoft Office PowerPoint</Application>
  <PresentationFormat>นำเสนอทางหน้าจอ (4:3)</PresentationFormat>
  <Paragraphs>290</Paragraphs>
  <Slides>67</Slides>
  <Notes>2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67</vt:i4>
      </vt:variant>
    </vt:vector>
  </HeadingPairs>
  <TitlesOfParts>
    <vt:vector size="84" baseType="lpstr">
      <vt:lpstr>宋体</vt:lpstr>
      <vt:lpstr>Angsana New</vt:lpstr>
      <vt:lpstr>Angsana News</vt:lpstr>
      <vt:lpstr>AngsanaUPC</vt:lpstr>
      <vt:lpstr>Arial</vt:lpstr>
      <vt:lpstr>Calibri</vt:lpstr>
      <vt:lpstr>Candara</vt:lpstr>
      <vt:lpstr>Cordia New</vt:lpstr>
      <vt:lpstr>DilleniaUPC</vt:lpstr>
      <vt:lpstr>FreesiaUPC</vt:lpstr>
      <vt:lpstr>KodchiangUPC</vt:lpstr>
      <vt:lpstr>华文楷体</vt:lpstr>
      <vt:lpstr>Symbol</vt:lpstr>
      <vt:lpstr>Times New Roman</vt:lpstr>
      <vt:lpstr>Wingdings</vt:lpstr>
      <vt:lpstr>รูปคลื่น</vt:lpstr>
      <vt:lpstr>Acrobat Document</vt:lpstr>
      <vt:lpstr>การควบคุมงาน สำหรับ งานบำรุงรักษาทางหลวง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คำสั่งกรมฯที่ บ.1/119/2560 ลงวันที่ 29 สิงหาคม 2560 เรื่อง มอบอำนาจการแก้ไขเปลี่ยนแปลงสัญญาหรือข้อตกลงในงานซื้อ/จ้าง  งานจ้างที่ปรึกษา และงานจ้างออกแบบหรือควบคุมงานก่อสร้าง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ข้อบกพร่องที่มักพบเห็น</vt:lpstr>
      <vt:lpstr>ข้อบกพร่องที่มักพบเห็น</vt:lpstr>
      <vt:lpstr>ข้อบกพร่องที่มักพบเห็น</vt:lpstr>
      <vt:lpstr>ข้อบกพร่องที่มักพบเห็น</vt:lpstr>
      <vt:lpstr>ข้อบกพร่องที่มักพบเห็น</vt:lpstr>
      <vt:lpstr>ข้อบกพร่องที่มักพบเห็น</vt:lpstr>
      <vt:lpstr>ข้อบกพร่องที่มักพบเห็น</vt:lpstr>
      <vt:lpstr>ข้อบกพร่องที่มักพบเห็น</vt:lpstr>
      <vt:lpstr>ข้อบกพร่องที่มักพบเห็น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งานนำเสนอ PowerPoint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แบบฟอร์ม</vt:lpstr>
      <vt:lpstr>ลำดับขั้นตอนการเสนอขอขยายอายุสัญญา งดหรืลดค่าปรับ</vt:lpstr>
      <vt:lpstr>ขั้นตอนการขยายอายุสัญญา งดหรือลดค่าปรับ                           เนื่องจากเกิดอุทกภัยในพื้นที่ก่อสร้าง</vt:lpstr>
      <vt:lpstr>ขั้นตอนการขยายอายุสัญญา งดหรือลดค่าปรับ                           เนื่องจากหยุดงานในช่วงเทศกาลปีใหม่และสงกรานต์</vt:lpstr>
      <vt:lpstr>ข้อทักท้วงของตรวจสอบภายใน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การควบคุมงาน สำหรับ งานบำรุงรักษาทางหลวง</dc:title>
  <dc:creator>USER</dc:creator>
  <cp:lastModifiedBy>HS8GHD HuaHin</cp:lastModifiedBy>
  <cp:revision>149</cp:revision>
  <dcterms:created xsi:type="dcterms:W3CDTF">2018-09-05T07:11:57Z</dcterms:created>
  <dcterms:modified xsi:type="dcterms:W3CDTF">2018-10-02T02:13:13Z</dcterms:modified>
</cp:coreProperties>
</file>